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8" r:id="rId3"/>
    <p:sldId id="259" r:id="rId4"/>
    <p:sldId id="261" r:id="rId5"/>
    <p:sldId id="262" r:id="rId6"/>
    <p:sldId id="263" r:id="rId7"/>
    <p:sldId id="264" r:id="rId8"/>
    <p:sldId id="275" r:id="rId9"/>
    <p:sldId id="282" r:id="rId10"/>
    <p:sldId id="265" r:id="rId11"/>
    <p:sldId id="266" r:id="rId12"/>
    <p:sldId id="267" r:id="rId13"/>
    <p:sldId id="269" r:id="rId14"/>
    <p:sldId id="268" r:id="rId15"/>
    <p:sldId id="281" r:id="rId16"/>
    <p:sldId id="270" r:id="rId17"/>
    <p:sldId id="271" r:id="rId18"/>
    <p:sldId id="272" r:id="rId19"/>
    <p:sldId id="273" r:id="rId20"/>
    <p:sldId id="274" r:id="rId21"/>
    <p:sldId id="277" r:id="rId22"/>
    <p:sldId id="280" r:id="rId23"/>
    <p:sldId id="278" r:id="rId24"/>
    <p:sldId id="257"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206"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9355E8C-192D-4A0D-B908-B594C7805211}" type="datetimeFigureOut">
              <a:rPr lang="en-US" smtClean="0"/>
              <a:t>8/10/2015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D4F328A-32A8-4808-8E02-AA7EAB9C7131}" type="slidenum">
              <a:rPr lang="en-US" smtClean="0"/>
              <a:t>‹#›</a:t>
            </a:fld>
            <a:endParaRPr lang="en-US"/>
          </a:p>
        </p:txBody>
      </p:sp>
    </p:spTree>
    <p:extLst>
      <p:ext uri="{BB962C8B-B14F-4D97-AF65-F5344CB8AC3E}">
        <p14:creationId xmlns:p14="http://schemas.microsoft.com/office/powerpoint/2010/main" val="73512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9BA3F90-814A-4296-9D35-24097ACD5B58}" type="datetimeFigureOut">
              <a:rPr lang="en-US" smtClean="0"/>
              <a:t>8/10/2015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9A879E-4AF0-4CB6-AB13-DF64FB93277E}" type="slidenum">
              <a:rPr lang="en-US" smtClean="0"/>
              <a:t>‹#›</a:t>
            </a:fld>
            <a:endParaRPr lang="en-US"/>
          </a:p>
        </p:txBody>
      </p:sp>
    </p:spTree>
    <p:extLst>
      <p:ext uri="{BB962C8B-B14F-4D97-AF65-F5344CB8AC3E}">
        <p14:creationId xmlns:p14="http://schemas.microsoft.com/office/powerpoint/2010/main" val="3787901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A879E-4AF0-4CB6-AB13-DF64FB93277E}" type="slidenum">
              <a:rPr lang="en-US" smtClean="0"/>
              <a:t>8</a:t>
            </a:fld>
            <a:endParaRPr lang="en-US"/>
          </a:p>
        </p:txBody>
      </p:sp>
    </p:spTree>
    <p:extLst>
      <p:ext uri="{BB962C8B-B14F-4D97-AF65-F5344CB8AC3E}">
        <p14:creationId xmlns:p14="http://schemas.microsoft.com/office/powerpoint/2010/main" val="187259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2F997B-D26C-4480-AD90-51442D4E11C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259111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F997B-D26C-4480-AD90-51442D4E11C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200939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F997B-D26C-4480-AD90-51442D4E11C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99428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F997B-D26C-4480-AD90-51442D4E11C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2448607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2F997B-D26C-4480-AD90-51442D4E11C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203505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2F997B-D26C-4480-AD90-51442D4E11C1}"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63024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F997B-D26C-4480-AD90-51442D4E11C1}" type="datetimeFigureOut">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345168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F997B-D26C-4480-AD90-51442D4E11C1}" type="datetimeFigureOut">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2137714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F997B-D26C-4480-AD90-51442D4E11C1}" type="datetimeFigureOut">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27707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F997B-D26C-4480-AD90-51442D4E11C1}"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280828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F997B-D26C-4480-AD90-51442D4E11C1}"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7B11-1762-4258-9D6E-5BCB19EB2125}" type="slidenum">
              <a:rPr lang="en-US" smtClean="0"/>
              <a:t>‹#›</a:t>
            </a:fld>
            <a:endParaRPr lang="en-US"/>
          </a:p>
        </p:txBody>
      </p:sp>
    </p:spTree>
    <p:extLst>
      <p:ext uri="{BB962C8B-B14F-4D97-AF65-F5344CB8AC3E}">
        <p14:creationId xmlns:p14="http://schemas.microsoft.com/office/powerpoint/2010/main" val="198970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F997B-D26C-4480-AD90-51442D4E11C1}" type="datetimeFigureOut">
              <a:rPr lang="en-US" smtClean="0"/>
              <a:t>8/10/2015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37B11-1762-4258-9D6E-5BCB19EB2125}" type="slidenum">
              <a:rPr lang="en-US" smtClean="0"/>
              <a:t>‹#›</a:t>
            </a:fld>
            <a:endParaRPr lang="en-US"/>
          </a:p>
        </p:txBody>
      </p:sp>
    </p:spTree>
    <p:extLst>
      <p:ext uri="{BB962C8B-B14F-4D97-AF65-F5344CB8AC3E}">
        <p14:creationId xmlns:p14="http://schemas.microsoft.com/office/powerpoint/2010/main" val="4205559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hyperlink" Target="http://ncpedia.org/history" TargetMode="External"/><Relationship Id="rId1" Type="http://schemas.openxmlformats.org/officeDocument/2006/relationships/slideLayout" Target="../slideLayouts/slideLayout2.xml"/><Relationship Id="rId5" Type="http://schemas.openxmlformats.org/officeDocument/2006/relationships/slide" Target="slide13.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Time_Enough_For_Love" TargetMode="External"/><Relationship Id="rId2" Type="http://schemas.openxmlformats.org/officeDocument/2006/relationships/hyperlink" Target="http://en.wikiquote.org/wiki/Robert_A._Heinlein"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07975" y="2438400"/>
            <a:ext cx="8455026" cy="4047530"/>
          </a:xfrm>
          <a:prstGeom prst="rect">
            <a:avLst/>
          </a:prstGeom>
          <a:solidFill>
            <a:srgbClr val="FFC000">
              <a:alpha val="73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41" name="Picture 17" descr="http://www.tarheelpress.com/img8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177516"/>
            <a:ext cx="2884227" cy="2009136"/>
          </a:xfrm>
          <a:prstGeom prst="rect">
            <a:avLst/>
          </a:prstGeom>
          <a:noFill/>
          <a:effectLst>
            <a:glow rad="152400">
              <a:srgbClr val="C00000"/>
            </a:glow>
            <a:softEdge rad="31750"/>
          </a:effectLst>
          <a:extLst>
            <a:ext uri="{909E8E84-426E-40DD-AFC4-6F175D3DCCD1}">
              <a14:hiddenFill xmlns:a14="http://schemas.microsoft.com/office/drawing/2010/main">
                <a:solidFill>
                  <a:srgbClr val="FFFFFF"/>
                </a:solidFill>
              </a14:hiddenFill>
            </a:ext>
          </a:extLst>
        </p:spPr>
      </p:pic>
      <p:pic>
        <p:nvPicPr>
          <p:cNvPr id="1039" name="Picture 15" descr="http://seriouslyepicstuff.com/wp-content/uploads/2013/06/enhanced-buzz-23712-137167303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3133130"/>
            <a:ext cx="2922896" cy="2053522"/>
          </a:xfrm>
          <a:prstGeom prst="rect">
            <a:avLst/>
          </a:prstGeom>
          <a:noFill/>
          <a:effectLst>
            <a:glow rad="127000">
              <a:srgbClr val="C00000"/>
            </a:glow>
            <a:softEdge rad="3175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457200"/>
            <a:ext cx="7772400" cy="1470025"/>
          </a:xfrm>
        </p:spPr>
        <p:txBody>
          <a:bodyPr/>
          <a:lstStyle/>
          <a:p>
            <a:r>
              <a:rPr lang="en-US" dirty="0" smtClean="0">
                <a:solidFill>
                  <a:schemeClr val="bg1"/>
                </a:solidFill>
                <a:latin typeface="Baskerville Old Face" panose="02020602080505020303" pitchFamily="18" charset="0"/>
              </a:rPr>
              <a:t>North Carolina History</a:t>
            </a:r>
            <a:r>
              <a:rPr lang="en-US" dirty="0" smtClean="0"/>
              <a:t/>
            </a:r>
            <a:br>
              <a:rPr lang="en-US" dirty="0" smtClean="0"/>
            </a:br>
            <a:endParaRPr lang="en-US" dirty="0"/>
          </a:p>
        </p:txBody>
      </p:sp>
      <p:sp>
        <p:nvSpPr>
          <p:cNvPr id="3" name="Subtitle 2"/>
          <p:cNvSpPr>
            <a:spLocks noGrp="1"/>
          </p:cNvSpPr>
          <p:nvPr>
            <p:ph type="subTitle" idx="1"/>
          </p:nvPr>
        </p:nvSpPr>
        <p:spPr>
          <a:xfrm>
            <a:off x="1371600" y="1393825"/>
            <a:ext cx="6400800" cy="1752600"/>
          </a:xfrm>
        </p:spPr>
        <p:txBody>
          <a:bodyPr>
            <a:normAutofit/>
          </a:bodyPr>
          <a:lstStyle/>
          <a:p>
            <a:r>
              <a:rPr lang="en-US" sz="3600" dirty="0" smtClean="0">
                <a:solidFill>
                  <a:schemeClr val="bg1"/>
                </a:solidFill>
                <a:latin typeface="Baskerville Old Face" panose="02020602080505020303" pitchFamily="18" charset="0"/>
              </a:rPr>
              <a:t>Timeline Wax Museum</a:t>
            </a:r>
            <a:endParaRPr lang="en-US" sz="3600" dirty="0">
              <a:solidFill>
                <a:schemeClr val="bg1"/>
              </a:solidFill>
              <a:latin typeface="Baskerville Old Face" panose="02020602080505020303" pitchFamily="18" charset="0"/>
            </a:endParaRPr>
          </a:p>
        </p:txBody>
      </p:sp>
      <p:cxnSp>
        <p:nvCxnSpPr>
          <p:cNvPr id="5" name="Straight Connector 4"/>
          <p:cNvCxnSpPr/>
          <p:nvPr/>
        </p:nvCxnSpPr>
        <p:spPr>
          <a:xfrm>
            <a:off x="1143000" y="1320800"/>
            <a:ext cx="6705600" cy="0"/>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800100" y="977900"/>
            <a:ext cx="685800" cy="685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20000" y="977900"/>
            <a:ext cx="685800" cy="685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057400" y="2590800"/>
            <a:ext cx="5181600" cy="923330"/>
          </a:xfrm>
          <a:prstGeom prst="rect">
            <a:avLst/>
          </a:prstGeom>
          <a:noFill/>
        </p:spPr>
        <p:txBody>
          <a:bodyPr wrap="square" rtlCol="0">
            <a:spAutoFit/>
          </a:bodyPr>
          <a:lstStyle/>
          <a:p>
            <a:pPr algn="ctr"/>
            <a:r>
              <a:rPr lang="en-US" b="1" dirty="0" smtClean="0">
                <a:latin typeface="Baskerville Old Face" panose="02020602080505020303" pitchFamily="18" charset="0"/>
              </a:rPr>
              <a:t>Educating students by linking the past to the present </a:t>
            </a:r>
          </a:p>
          <a:p>
            <a:pPr algn="ctr"/>
            <a:r>
              <a:rPr lang="en-US" b="1" dirty="0" smtClean="0">
                <a:latin typeface="Baskerville Old Face" panose="02020602080505020303" pitchFamily="18" charset="0"/>
              </a:rPr>
              <a:t>and </a:t>
            </a:r>
          </a:p>
          <a:p>
            <a:pPr algn="ctr"/>
            <a:r>
              <a:rPr lang="en-US" b="1" dirty="0" smtClean="0">
                <a:latin typeface="Baskerville Old Face" panose="02020602080505020303" pitchFamily="18" charset="0"/>
              </a:rPr>
              <a:t>leading them into the future</a:t>
            </a:r>
            <a:endParaRPr lang="en-US" b="1" dirty="0">
              <a:latin typeface="Baskerville Old Face" panose="02020602080505020303" pitchFamily="18" charset="0"/>
            </a:endParaRPr>
          </a:p>
        </p:txBody>
      </p:sp>
      <p:sp>
        <p:nvSpPr>
          <p:cNvPr id="10" name="AutoShape 4" descr="https://upload.wikimedia.org/wikipedia/commons/thumb/1/12/A_Southern_chain_gang_c1903-restore.jpg/640px-A_Southern_chain_gang_c1903-restore.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6" descr="https://upload.wikimedia.org/wikipedia/commons/thumb/1/12/A_Southern_chain_gang_c1903-restore.jpg/640px-A_Southern_chain_gang_c1903-restore.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8" descr="https://upload.wikimedia.org/wikipedia/commons/thumb/1/12/A_Southern_chain_gang_c1903-restore.jpg/640px-A_Southern_chain_gang_c1903-restore.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7"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4510" y="3666530"/>
            <a:ext cx="3702580" cy="2590800"/>
          </a:xfrm>
          <a:prstGeom prst="rect">
            <a:avLst/>
          </a:prstGeom>
          <a:noFill/>
          <a:ln w="66675">
            <a:solidFill>
              <a:schemeClr val="tx1"/>
            </a:solidFill>
            <a:miter lim="800000"/>
            <a:headEnd/>
            <a:tailEnd/>
          </a:ln>
          <a:effectLst>
            <a:glow rad="127000">
              <a:schemeClr val="tx1">
                <a:alpha val="82000"/>
              </a:schemeClr>
            </a:glo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20956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 Era Research</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410200"/>
          </a:xfrm>
          <a:noFill/>
        </p:spPr>
        <p:txBody>
          <a:bodyPr>
            <a:normAutofit fontScale="92500"/>
          </a:bodyPr>
          <a:lstStyle/>
          <a:p>
            <a:pPr marL="0" indent="0">
              <a:buNone/>
            </a:pPr>
            <a:r>
              <a:rPr lang="en-US" b="1" dirty="0" smtClean="0">
                <a:latin typeface="Baskerville Old Face" panose="02020602080505020303" pitchFamily="18" charset="0"/>
                <a:cs typeface="Times New Roman" panose="02020603050405020304" pitchFamily="18" charset="0"/>
              </a:rPr>
              <a:t>Students…</a:t>
            </a:r>
          </a:p>
          <a:p>
            <a:pPr>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Choose their Era from the website </a:t>
            </a:r>
            <a:r>
              <a:rPr lang="en-US" sz="2800" dirty="0" smtClean="0">
                <a:latin typeface="Times New Roman" panose="02020603050405020304" pitchFamily="18" charset="0"/>
                <a:cs typeface="Times New Roman" panose="02020603050405020304" pitchFamily="18" charset="0"/>
                <a:hlinkClick r:id="rId2"/>
              </a:rPr>
              <a:t>Ncpedia.com</a:t>
            </a: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hlinkClick r:id="rId3" action="ppaction://hlinksldjump"/>
              </a:rPr>
              <a:t>Generate 10 questions </a:t>
            </a:r>
            <a:r>
              <a:rPr lang="en-US" sz="2800" dirty="0" smtClean="0">
                <a:latin typeface="Times New Roman" panose="02020603050405020304" pitchFamily="18" charset="0"/>
                <a:cs typeface="Times New Roman" panose="02020603050405020304" pitchFamily="18" charset="0"/>
              </a:rPr>
              <a:t>(what do I want to know?)  </a:t>
            </a:r>
          </a:p>
          <a:p>
            <a:pPr>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hlinkClick r:id="rId4" action="ppaction://hlinksldjump"/>
              </a:rPr>
              <a:t>Research using the research cards: </a:t>
            </a:r>
            <a:r>
              <a:rPr lang="en-US" sz="2800" dirty="0" smtClean="0">
                <a:latin typeface="Times New Roman" panose="02020603050405020304" pitchFamily="18" charset="0"/>
                <a:cs typeface="Times New Roman" panose="02020603050405020304" pitchFamily="18" charset="0"/>
              </a:rPr>
              <a:t>people, events, conflicts, inventions/technology, agriculture/industries, change/growth, transportation, government</a:t>
            </a:r>
          </a:p>
          <a:p>
            <a:pPr>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Websites: </a:t>
            </a:r>
            <a:r>
              <a:rPr lang="en-US" sz="2800" dirty="0" smtClean="0">
                <a:latin typeface="Times New Roman" panose="02020603050405020304" pitchFamily="18" charset="0"/>
                <a:cs typeface="Times New Roman" panose="02020603050405020304" pitchFamily="18" charset="0"/>
                <a:hlinkClick r:id="rId2"/>
              </a:rPr>
              <a:t>ncpedia.com</a:t>
            </a:r>
            <a:r>
              <a:rPr lang="en-US" sz="2800" dirty="0" smtClean="0">
                <a:latin typeface="Times New Roman" panose="02020603050405020304" pitchFamily="18" charset="0"/>
                <a:cs typeface="Times New Roman" panose="02020603050405020304" pitchFamily="18" charset="0"/>
              </a:rPr>
              <a:t> (lots of links to topics)</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b="1" dirty="0" smtClean="0">
                <a:latin typeface="Baskerville Old Face" panose="02020602080505020303" pitchFamily="18" charset="0"/>
                <a:cs typeface="Times New Roman" panose="02020603050405020304" pitchFamily="18" charset="0"/>
              </a:rPr>
              <a:t>Teacher…</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Grades the research using the </a:t>
            </a:r>
            <a:r>
              <a:rPr lang="en-US" sz="2800" dirty="0" smtClean="0">
                <a:latin typeface="Times New Roman" panose="02020603050405020304" pitchFamily="18" charset="0"/>
                <a:cs typeface="Times New Roman" panose="02020603050405020304" pitchFamily="18" charset="0"/>
                <a:hlinkClick r:id="rId5" action="ppaction://hlinksldjump"/>
              </a:rPr>
              <a:t>rubric</a:t>
            </a:r>
            <a:endParaRPr lang="en-US"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Ask parents to contribute to the project by sending in Science Fair Boards to use as the photo boards.</a:t>
            </a:r>
          </a:p>
          <a:p>
            <a:pPr marL="0" indent="0">
              <a:buNone/>
            </a:pPr>
            <a:endParaRPr lang="en-US" dirty="0" smtClean="0"/>
          </a:p>
          <a:p>
            <a:endParaRPr lang="en-US" dirty="0"/>
          </a:p>
        </p:txBody>
      </p:sp>
    </p:spTree>
    <p:extLst>
      <p:ext uri="{BB962C8B-B14F-4D97-AF65-F5344CB8AC3E}">
        <p14:creationId xmlns:p14="http://schemas.microsoft.com/office/powerpoint/2010/main" val="1643201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32500" lnSpcReduction="20000"/>
          </a:bodyPr>
          <a:lstStyle/>
          <a:p>
            <a:pPr marL="0" indent="0" algn="ctr">
              <a:buNone/>
            </a:pPr>
            <a:r>
              <a:rPr lang="en-US" sz="7000" b="1" dirty="0">
                <a:latin typeface="Times New Roman" panose="02020603050405020304" pitchFamily="18" charset="0"/>
                <a:cs typeface="Times New Roman" panose="02020603050405020304" pitchFamily="18" charset="0"/>
              </a:rPr>
              <a:t>Ten things I would like to know about my </a:t>
            </a:r>
            <a:r>
              <a:rPr lang="en-US" sz="7000" b="1" dirty="0" smtClean="0">
                <a:latin typeface="Times New Roman" panose="02020603050405020304" pitchFamily="18" charset="0"/>
                <a:cs typeface="Times New Roman" panose="02020603050405020304" pitchFamily="18" charset="0"/>
              </a:rPr>
              <a:t>era</a:t>
            </a:r>
          </a:p>
          <a:p>
            <a:pPr marL="0" indent="0" algn="ctr">
              <a:buNone/>
            </a:pPr>
            <a:endParaRPr lang="en-US" sz="34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Please create ten questions that you would like answered during your research</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buNone/>
            </a:pPr>
            <a:r>
              <a:rPr lang="en-US" sz="4000" b="1" u="sng" dirty="0">
                <a:latin typeface="Times New Roman" panose="02020603050405020304" pitchFamily="18" charset="0"/>
                <a:cs typeface="Times New Roman" panose="02020603050405020304" pitchFamily="18" charset="0"/>
              </a:rPr>
              <a:t>Name of era:</a:t>
            </a:r>
            <a:endParaRPr lang="en-US" sz="4000" dirty="0">
              <a:latin typeface="Times New Roman" panose="02020603050405020304" pitchFamily="18" charset="0"/>
              <a:cs typeface="Times New Roman" panose="02020603050405020304" pitchFamily="18" charset="0"/>
            </a:endParaRPr>
          </a:p>
          <a:p>
            <a:pPr marL="0" indent="0">
              <a:buNone/>
            </a:pPr>
            <a:r>
              <a:rPr lang="en-US" sz="34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1.</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2.</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3.</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4.</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5.</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6.</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7.</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8.</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9.</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10.</a:t>
            </a:r>
          </a:p>
          <a:p>
            <a:endParaRPr lang="en-US" dirty="0"/>
          </a:p>
        </p:txBody>
      </p:sp>
      <p:sp>
        <p:nvSpPr>
          <p:cNvPr id="5" name="Down Arrow 4">
            <a:hlinkClick r:id="rId2" action="ppaction://hlinksldjump"/>
          </p:cNvPr>
          <p:cNvSpPr/>
          <p:nvPr/>
        </p:nvSpPr>
        <p:spPr>
          <a:xfrm rot="10800000">
            <a:off x="8478672" y="6082654"/>
            <a:ext cx="457200" cy="571500"/>
          </a:xfrm>
          <a:prstGeom prst="downArrow">
            <a:avLst/>
          </a:prstGeom>
          <a:solidFill>
            <a:srgbClr val="C000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9799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736121004"/>
              </p:ext>
            </p:extLst>
          </p:nvPr>
        </p:nvGraphicFramePr>
        <p:xfrm>
          <a:off x="558340" y="685800"/>
          <a:ext cx="3556460" cy="5821363"/>
        </p:xfrm>
        <a:graphic>
          <a:graphicData uri="http://schemas.openxmlformats.org/drawingml/2006/table">
            <a:tbl>
              <a:tblPr firstRow="1" firstCol="1" bandRow="1"/>
              <a:tblGrid>
                <a:gridCol w="1778230"/>
                <a:gridCol w="1778230"/>
              </a:tblGrid>
              <a:tr h="2820210">
                <a:tc>
                  <a:txBody>
                    <a:bodyPr/>
                    <a:lstStyle/>
                    <a:p>
                      <a:pPr marL="0" marR="0" algn="ctr">
                        <a:lnSpc>
                          <a:spcPct val="115000"/>
                        </a:lnSpc>
                        <a:spcBef>
                          <a:spcPts val="0"/>
                        </a:spcBef>
                        <a:spcAft>
                          <a:spcPts val="0"/>
                        </a:spcAft>
                        <a:tabLst>
                          <a:tab pos="5143500" algn="l"/>
                        </a:tabLst>
                      </a:pPr>
                      <a:r>
                        <a:rPr lang="en-US" sz="800" b="1" dirty="0">
                          <a:effectLst/>
                          <a:latin typeface="Baskerville Old Face"/>
                          <a:ea typeface="Calibri"/>
                          <a:cs typeface="Times New Roman"/>
                        </a:rPr>
                        <a:t>Resource #1</a:t>
                      </a:r>
                      <a:endParaRPr lang="en-US" sz="600" dirty="0">
                        <a:effectLst/>
                        <a:latin typeface="Calibri"/>
                        <a:ea typeface="Calibri"/>
                        <a:cs typeface="Times New Roman"/>
                      </a:endParaRPr>
                    </a:p>
                    <a:p>
                      <a:pPr marL="0" marR="0" algn="ctr">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What changed? 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How did it change? </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Website/book info. (resource): _______________________________</a:t>
                      </a:r>
                      <a:endParaRPr lang="en-US" sz="600" dirty="0">
                        <a:effectLst/>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143500" algn="l"/>
                        </a:tabLst>
                      </a:pPr>
                      <a:r>
                        <a:rPr lang="en-US" sz="800" b="1" dirty="0">
                          <a:effectLst/>
                          <a:latin typeface="Baskerville Old Face"/>
                          <a:ea typeface="Calibri"/>
                          <a:cs typeface="Times New Roman"/>
                        </a:rPr>
                        <a:t>Resource #2</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What changed? 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How did it change? </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Website/book info. (resource): </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153">
                <a:tc>
                  <a:txBody>
                    <a:bodyPr/>
                    <a:lstStyle/>
                    <a:p>
                      <a:pPr marL="0" marR="0" algn="ctr">
                        <a:lnSpc>
                          <a:spcPct val="115000"/>
                        </a:lnSpc>
                        <a:spcBef>
                          <a:spcPts val="0"/>
                        </a:spcBef>
                        <a:spcAft>
                          <a:spcPts val="0"/>
                        </a:spcAft>
                        <a:tabLst>
                          <a:tab pos="5143500" algn="l"/>
                        </a:tabLst>
                      </a:pPr>
                      <a:r>
                        <a:rPr lang="en-US" sz="800" b="1">
                          <a:effectLst/>
                          <a:latin typeface="Baskerville Old Face"/>
                          <a:ea typeface="Calibri"/>
                          <a:cs typeface="Times New Roman"/>
                        </a:rPr>
                        <a:t>Resource #3</a:t>
                      </a:r>
                      <a:endParaRPr lang="en-US" sz="600">
                        <a:effectLst/>
                        <a:latin typeface="Calibri"/>
                        <a:ea typeface="Calibri"/>
                        <a:cs typeface="Times New Roman"/>
                      </a:endParaRPr>
                    </a:p>
                    <a:p>
                      <a:pPr marL="0" marR="0" algn="ctr">
                        <a:lnSpc>
                          <a:spcPct val="115000"/>
                        </a:lnSpc>
                        <a:spcBef>
                          <a:spcPts val="0"/>
                        </a:spcBef>
                        <a:spcAft>
                          <a:spcPts val="0"/>
                        </a:spcAft>
                        <a:tabLst>
                          <a:tab pos="5143500" algn="l"/>
                        </a:tabLst>
                      </a:pPr>
                      <a:r>
                        <a:rPr lang="en-US" sz="800" b="1">
                          <a:effectLst/>
                          <a:latin typeface="Baskerville Old Face"/>
                          <a:ea typeface="Calibri"/>
                          <a:cs typeface="Times New Roman"/>
                        </a:rPr>
                        <a:t> </a:t>
                      </a:r>
                      <a:endParaRPr lang="en-US" sz="600">
                        <a:effectLst/>
                        <a:latin typeface="Calibri"/>
                        <a:ea typeface="Calibri"/>
                        <a:cs typeface="Times New Roman"/>
                      </a:endParaRPr>
                    </a:p>
                    <a:p>
                      <a:pPr marL="0" marR="0">
                        <a:lnSpc>
                          <a:spcPct val="115000"/>
                        </a:lnSpc>
                        <a:spcBef>
                          <a:spcPts val="0"/>
                        </a:spcBef>
                        <a:spcAft>
                          <a:spcPts val="0"/>
                        </a:spcAft>
                        <a:tabLst>
                          <a:tab pos="5143500" algn="l"/>
                        </a:tabLst>
                      </a:pPr>
                      <a:r>
                        <a:rPr lang="en-US" sz="800" b="1">
                          <a:effectLst/>
                          <a:latin typeface="Baskerville Old Face"/>
                          <a:ea typeface="Calibri"/>
                          <a:cs typeface="Times New Roman"/>
                        </a:rPr>
                        <a:t>What changed? _______________________________</a:t>
                      </a:r>
                      <a:endParaRPr lang="en-US" sz="6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How did it change? </a:t>
                      </a:r>
                      <a:endParaRPr lang="en-US" sz="6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6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6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6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6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6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600">
                        <a:effectLst/>
                        <a:latin typeface="Calibri"/>
                        <a:ea typeface="Calibri"/>
                        <a:cs typeface="Times New Roman"/>
                      </a:endParaRPr>
                    </a:p>
                    <a:p>
                      <a:pPr marL="0" marR="0">
                        <a:lnSpc>
                          <a:spcPct val="115000"/>
                        </a:lnSpc>
                        <a:spcBef>
                          <a:spcPts val="0"/>
                        </a:spcBef>
                        <a:spcAft>
                          <a:spcPts val="0"/>
                        </a:spcAft>
                        <a:tabLst>
                          <a:tab pos="5143500" algn="l"/>
                        </a:tabLst>
                      </a:pPr>
                      <a:r>
                        <a:rPr lang="en-US" sz="800" b="1">
                          <a:effectLst/>
                          <a:latin typeface="Baskerville Old Face"/>
                          <a:ea typeface="Calibri"/>
                          <a:cs typeface="Times New Roman"/>
                        </a:rPr>
                        <a:t>Website/book info. (resource): </a:t>
                      </a:r>
                      <a:endParaRPr lang="en-US" sz="600">
                        <a:effectLst/>
                        <a:latin typeface="Calibri"/>
                        <a:ea typeface="Calibri"/>
                        <a:cs typeface="Times New Roman"/>
                      </a:endParaRPr>
                    </a:p>
                    <a:p>
                      <a:pPr marL="0" marR="0">
                        <a:lnSpc>
                          <a:spcPct val="115000"/>
                        </a:lnSpc>
                        <a:spcBef>
                          <a:spcPts val="0"/>
                        </a:spcBef>
                        <a:spcAft>
                          <a:spcPts val="0"/>
                        </a:spcAft>
                        <a:tabLst>
                          <a:tab pos="5143500" algn="l"/>
                        </a:tabLst>
                      </a:pPr>
                      <a:r>
                        <a:rPr lang="en-US" sz="800" b="1">
                          <a:effectLst/>
                          <a:latin typeface="Baskerville Old Face"/>
                          <a:ea typeface="Calibri"/>
                          <a:cs typeface="Times New Roman"/>
                        </a:rPr>
                        <a:t> </a:t>
                      </a:r>
                      <a:endParaRPr lang="en-US" sz="6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600">
                        <a:effectLst/>
                        <a:latin typeface="Calibri"/>
                        <a:ea typeface="Calibri"/>
                        <a:cs typeface="Times New Roman"/>
                      </a:endParaRPr>
                    </a:p>
                    <a:p>
                      <a:pPr marL="0" marR="0">
                        <a:lnSpc>
                          <a:spcPct val="115000"/>
                        </a:lnSpc>
                        <a:spcBef>
                          <a:spcPts val="0"/>
                        </a:spcBef>
                        <a:spcAft>
                          <a:spcPts val="0"/>
                        </a:spcAft>
                        <a:tabLst>
                          <a:tab pos="5143500" algn="l"/>
                        </a:tabLst>
                      </a:pPr>
                      <a:r>
                        <a:rPr lang="en-US" sz="800" b="1">
                          <a:effectLst/>
                          <a:latin typeface="Baskerville Old Face"/>
                          <a:ea typeface="Calibri"/>
                          <a:cs typeface="Times New Roman"/>
                        </a:rPr>
                        <a:t> </a:t>
                      </a:r>
                      <a:endParaRPr lang="en-US" sz="600">
                        <a:effectLst/>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143500" algn="l"/>
                        </a:tabLst>
                      </a:pPr>
                      <a:r>
                        <a:rPr lang="en-US" sz="800" b="1" dirty="0">
                          <a:effectLst/>
                          <a:latin typeface="Baskerville Old Face"/>
                          <a:ea typeface="Calibri"/>
                          <a:cs typeface="Times New Roman"/>
                        </a:rPr>
                        <a:t>Resource #4</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What changed? 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How did it change? </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Website/book info. (resource): </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6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600" dirty="0">
                        <a:effectLst/>
                        <a:latin typeface="Calibri"/>
                        <a:ea typeface="Calibri"/>
                        <a:cs typeface="Times New Roman"/>
                      </a:endParaRPr>
                    </a:p>
                  </a:txBody>
                  <a:tcPr marL="40110" marR="401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629436" y="152400"/>
            <a:ext cx="3332964" cy="410882"/>
          </a:xfrm>
          <a:prstGeom prst="rect">
            <a:avLst/>
          </a:prstGeom>
        </p:spPr>
        <p:txBody>
          <a:bodyPr wrap="none">
            <a:spAutoFit/>
          </a:bodyPr>
          <a:lstStyle/>
          <a:p>
            <a:pPr algn="ctr">
              <a:lnSpc>
                <a:spcPct val="115000"/>
              </a:lnSpc>
              <a:spcAft>
                <a:spcPts val="1000"/>
              </a:spcAft>
              <a:tabLst>
                <a:tab pos="5143500" algn="l"/>
              </a:tabLst>
            </a:pPr>
            <a:r>
              <a:rPr lang="en-US" b="1" dirty="0" smtClean="0">
                <a:effectLst/>
                <a:latin typeface="Baskerville Old Face"/>
                <a:ea typeface="Calibri"/>
                <a:cs typeface="Times New Roman"/>
              </a:rPr>
              <a:t>Growth/Change in North Carolina</a:t>
            </a:r>
            <a:endParaRPr lang="en-US" sz="1400" dirty="0">
              <a:ea typeface="Calibri"/>
              <a:cs typeface="Times New Roman"/>
            </a:endParaRPr>
          </a:p>
        </p:txBody>
      </p:sp>
      <p:graphicFrame>
        <p:nvGraphicFramePr>
          <p:cNvPr id="8" name="Table 7"/>
          <p:cNvGraphicFramePr>
            <a:graphicFrameLocks noGrp="1"/>
          </p:cNvGraphicFramePr>
          <p:nvPr>
            <p:extLst>
              <p:ext uri="{D42A27DB-BD31-4B8C-83A1-F6EECF244321}">
                <p14:modId xmlns:p14="http://schemas.microsoft.com/office/powerpoint/2010/main" val="3682358627"/>
              </p:ext>
            </p:extLst>
          </p:nvPr>
        </p:nvGraphicFramePr>
        <p:xfrm>
          <a:off x="4419600" y="716074"/>
          <a:ext cx="3581400" cy="5749091"/>
        </p:xfrm>
        <a:graphic>
          <a:graphicData uri="http://schemas.openxmlformats.org/drawingml/2006/table">
            <a:tbl>
              <a:tblPr firstRow="1" firstCol="1" bandRow="1"/>
              <a:tblGrid>
                <a:gridCol w="1790700"/>
                <a:gridCol w="1790700"/>
              </a:tblGrid>
              <a:tr h="2802290">
                <a:tc>
                  <a:txBody>
                    <a:bodyPr/>
                    <a:lstStyle/>
                    <a:p>
                      <a:pPr marL="0" marR="0" algn="ctr">
                        <a:lnSpc>
                          <a:spcPct val="115000"/>
                        </a:lnSpc>
                        <a:spcBef>
                          <a:spcPts val="0"/>
                        </a:spcBef>
                        <a:spcAft>
                          <a:spcPts val="0"/>
                        </a:spcAft>
                        <a:tabLst>
                          <a:tab pos="5143500" algn="l"/>
                        </a:tabLst>
                      </a:pPr>
                      <a:r>
                        <a:rPr lang="en-US" sz="800" b="1" dirty="0">
                          <a:effectLst/>
                          <a:latin typeface="Baskerville Old Face"/>
                          <a:ea typeface="Calibri"/>
                          <a:cs typeface="Times New Roman"/>
                        </a:rPr>
                        <a:t>Resource #1</a:t>
                      </a:r>
                      <a:endParaRPr lang="en-US" sz="700" dirty="0">
                        <a:effectLst/>
                        <a:latin typeface="Calibri"/>
                        <a:ea typeface="Calibri"/>
                        <a:cs typeface="Times New Roman"/>
                      </a:endParaRPr>
                    </a:p>
                    <a:p>
                      <a:pPr marL="0" marR="0" algn="ctr">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Industry 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Location________________________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Owner 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Website/book info. (resource): _______________________________</a:t>
                      </a:r>
                      <a:endParaRPr lang="en-US" sz="700" dirty="0">
                        <a:effectLst/>
                        <a:latin typeface="Calibri"/>
                        <a:ea typeface="Calibri"/>
                        <a:cs typeface="Times New Roman"/>
                      </a:endParaRPr>
                    </a:p>
                  </a:txBody>
                  <a:tcPr marL="40392" marR="40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143500" algn="l"/>
                        </a:tabLst>
                      </a:pPr>
                      <a:r>
                        <a:rPr lang="en-US" sz="800" b="1">
                          <a:effectLst/>
                          <a:latin typeface="Baskerville Old Face"/>
                          <a:ea typeface="Calibri"/>
                          <a:cs typeface="Times New Roman"/>
                        </a:rPr>
                        <a:t>Resource #2</a:t>
                      </a:r>
                      <a:endParaRPr lang="en-US" sz="700">
                        <a:effectLst/>
                        <a:latin typeface="Calibri"/>
                        <a:ea typeface="Calibri"/>
                        <a:cs typeface="Times New Roman"/>
                      </a:endParaRPr>
                    </a:p>
                    <a:p>
                      <a:pPr marL="0" marR="0">
                        <a:lnSpc>
                          <a:spcPct val="115000"/>
                        </a:lnSpc>
                        <a:spcBef>
                          <a:spcPts val="0"/>
                        </a:spcBef>
                        <a:spcAft>
                          <a:spcPts val="0"/>
                        </a:spcAft>
                        <a:tabLst>
                          <a:tab pos="5143500" algn="l"/>
                        </a:tabLst>
                      </a:pPr>
                      <a:r>
                        <a:rPr lang="en-US" sz="800" b="1">
                          <a:effectLst/>
                          <a:latin typeface="Baskerville Old Face"/>
                          <a:ea typeface="Calibri"/>
                          <a:cs typeface="Times New Roman"/>
                        </a:rPr>
                        <a:t> </a:t>
                      </a:r>
                      <a:endParaRPr lang="en-US" sz="7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Industry ________________________</a:t>
                      </a:r>
                      <a:endParaRPr lang="en-US" sz="7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7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7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7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7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Location________________________</a:t>
                      </a:r>
                      <a:endParaRPr lang="en-US" sz="7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700">
                        <a:effectLst/>
                        <a:latin typeface="Calibri"/>
                        <a:ea typeface="Calibri"/>
                        <a:cs typeface="Times New Roman"/>
                      </a:endParaRPr>
                    </a:p>
                    <a:p>
                      <a:pPr marL="0" marR="0">
                        <a:lnSpc>
                          <a:spcPct val="200000"/>
                        </a:lnSpc>
                        <a:spcBef>
                          <a:spcPts val="0"/>
                        </a:spcBef>
                        <a:spcAft>
                          <a:spcPts val="0"/>
                        </a:spcAft>
                        <a:tabLst>
                          <a:tab pos="5143500" algn="l"/>
                        </a:tabLst>
                      </a:pPr>
                      <a:r>
                        <a:rPr lang="en-US" sz="800" b="1">
                          <a:effectLst/>
                          <a:latin typeface="Baskerville Old Face"/>
                          <a:ea typeface="Calibri"/>
                          <a:cs typeface="Times New Roman"/>
                        </a:rPr>
                        <a:t>Owner _________________________</a:t>
                      </a:r>
                      <a:endParaRPr lang="en-US" sz="700">
                        <a:effectLst/>
                        <a:latin typeface="Calibri"/>
                        <a:ea typeface="Calibri"/>
                        <a:cs typeface="Times New Roman"/>
                      </a:endParaRPr>
                    </a:p>
                    <a:p>
                      <a:pPr marL="0" marR="0">
                        <a:lnSpc>
                          <a:spcPct val="115000"/>
                        </a:lnSpc>
                        <a:spcBef>
                          <a:spcPts val="0"/>
                        </a:spcBef>
                        <a:spcAft>
                          <a:spcPts val="0"/>
                        </a:spcAft>
                        <a:tabLst>
                          <a:tab pos="5143500" algn="l"/>
                        </a:tabLst>
                      </a:pPr>
                      <a:r>
                        <a:rPr lang="en-US" sz="800" b="1">
                          <a:effectLst/>
                          <a:latin typeface="Baskerville Old Face"/>
                          <a:ea typeface="Calibri"/>
                          <a:cs typeface="Times New Roman"/>
                        </a:rPr>
                        <a:t>Website/book info. (resource): </a:t>
                      </a:r>
                      <a:endParaRPr lang="en-US" sz="700">
                        <a:effectLst/>
                        <a:latin typeface="Calibri"/>
                        <a:ea typeface="Calibri"/>
                        <a:cs typeface="Times New Roman"/>
                      </a:endParaRPr>
                    </a:p>
                    <a:p>
                      <a:pPr marL="0" marR="0">
                        <a:lnSpc>
                          <a:spcPct val="115000"/>
                        </a:lnSpc>
                        <a:spcBef>
                          <a:spcPts val="0"/>
                        </a:spcBef>
                        <a:spcAft>
                          <a:spcPts val="0"/>
                        </a:spcAft>
                        <a:tabLst>
                          <a:tab pos="5143500" algn="l"/>
                        </a:tabLst>
                      </a:pPr>
                      <a:r>
                        <a:rPr lang="en-US" sz="800" b="1">
                          <a:effectLst/>
                          <a:latin typeface="Baskerville Old Face"/>
                          <a:ea typeface="Calibri"/>
                          <a:cs typeface="Times New Roman"/>
                        </a:rPr>
                        <a:t> </a:t>
                      </a:r>
                      <a:endParaRPr lang="en-US" sz="700">
                        <a:effectLst/>
                        <a:latin typeface="Calibri"/>
                        <a:ea typeface="Calibri"/>
                        <a:cs typeface="Times New Roman"/>
                      </a:endParaRPr>
                    </a:p>
                    <a:p>
                      <a:pPr marL="0" marR="0">
                        <a:lnSpc>
                          <a:spcPct val="115000"/>
                        </a:lnSpc>
                        <a:spcBef>
                          <a:spcPts val="0"/>
                        </a:spcBef>
                        <a:spcAft>
                          <a:spcPts val="0"/>
                        </a:spcAft>
                        <a:tabLst>
                          <a:tab pos="5143500" algn="l"/>
                        </a:tabLst>
                      </a:pPr>
                      <a:r>
                        <a:rPr lang="en-US" sz="800" b="1">
                          <a:effectLst/>
                          <a:latin typeface="Baskerville Old Face"/>
                          <a:ea typeface="Calibri"/>
                          <a:cs typeface="Times New Roman"/>
                        </a:rPr>
                        <a:t>_______________________________</a:t>
                      </a:r>
                      <a:endParaRPr lang="en-US" sz="700">
                        <a:effectLst/>
                        <a:latin typeface="Calibri"/>
                        <a:ea typeface="Calibri"/>
                        <a:cs typeface="Times New Roman"/>
                      </a:endParaRPr>
                    </a:p>
                  </a:txBody>
                  <a:tcPr marL="40392" marR="40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6801">
                <a:tc>
                  <a:txBody>
                    <a:bodyPr/>
                    <a:lstStyle/>
                    <a:p>
                      <a:pPr marL="0" marR="0" algn="ctr">
                        <a:lnSpc>
                          <a:spcPct val="115000"/>
                        </a:lnSpc>
                        <a:spcBef>
                          <a:spcPts val="0"/>
                        </a:spcBef>
                        <a:spcAft>
                          <a:spcPts val="0"/>
                        </a:spcAft>
                        <a:tabLst>
                          <a:tab pos="5143500" algn="l"/>
                        </a:tabLst>
                      </a:pPr>
                      <a:r>
                        <a:rPr lang="en-US" sz="800" b="1" dirty="0">
                          <a:effectLst/>
                          <a:latin typeface="Baskerville Old Face"/>
                          <a:ea typeface="Calibri"/>
                          <a:cs typeface="Times New Roman"/>
                        </a:rPr>
                        <a:t>Resource #3</a:t>
                      </a:r>
                      <a:endParaRPr lang="en-US" sz="700" dirty="0">
                        <a:effectLst/>
                        <a:latin typeface="Calibri"/>
                        <a:ea typeface="Calibri"/>
                        <a:cs typeface="Times New Roman"/>
                      </a:endParaRPr>
                    </a:p>
                    <a:p>
                      <a:pPr marL="0" marR="0" algn="ctr">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Industry 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Location________________________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Owner 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Website/book info. (resource): _______________________________</a:t>
                      </a:r>
                      <a:endParaRPr lang="en-US" sz="7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700" dirty="0">
                        <a:effectLst/>
                        <a:latin typeface="Calibri"/>
                        <a:ea typeface="Calibri"/>
                        <a:cs typeface="Times New Roman"/>
                      </a:endParaRPr>
                    </a:p>
                  </a:txBody>
                  <a:tcPr marL="40392" marR="40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143500" algn="l"/>
                        </a:tabLst>
                      </a:pPr>
                      <a:r>
                        <a:rPr lang="en-US" sz="800" b="1" dirty="0">
                          <a:effectLst/>
                          <a:latin typeface="Baskerville Old Face"/>
                          <a:ea typeface="Calibri"/>
                          <a:cs typeface="Times New Roman"/>
                        </a:rPr>
                        <a:t>Resource #4</a:t>
                      </a:r>
                      <a:endParaRPr lang="en-US" sz="7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Industry 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Location________________________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p>
                      <a:pPr marL="0" marR="0">
                        <a:lnSpc>
                          <a:spcPct val="200000"/>
                        </a:lnSpc>
                        <a:spcBef>
                          <a:spcPts val="0"/>
                        </a:spcBef>
                        <a:spcAft>
                          <a:spcPts val="0"/>
                        </a:spcAft>
                        <a:tabLst>
                          <a:tab pos="5143500" algn="l"/>
                        </a:tabLst>
                      </a:pPr>
                      <a:r>
                        <a:rPr lang="en-US" sz="800" b="1" dirty="0">
                          <a:effectLst/>
                          <a:latin typeface="Baskerville Old Face"/>
                          <a:ea typeface="Calibri"/>
                          <a:cs typeface="Times New Roman"/>
                        </a:rPr>
                        <a:t>Owner _________________________</a:t>
                      </a:r>
                      <a:endParaRPr lang="en-US" sz="7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Website/book info. (resource): </a:t>
                      </a:r>
                      <a:endParaRPr lang="en-US" sz="7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 </a:t>
                      </a:r>
                      <a:endParaRPr lang="en-US" sz="700" dirty="0">
                        <a:effectLst/>
                        <a:latin typeface="Calibri"/>
                        <a:ea typeface="Calibri"/>
                        <a:cs typeface="Times New Roman"/>
                      </a:endParaRPr>
                    </a:p>
                    <a:p>
                      <a:pPr marL="0" marR="0">
                        <a:lnSpc>
                          <a:spcPct val="115000"/>
                        </a:lnSpc>
                        <a:spcBef>
                          <a:spcPts val="0"/>
                        </a:spcBef>
                        <a:spcAft>
                          <a:spcPts val="0"/>
                        </a:spcAft>
                        <a:tabLst>
                          <a:tab pos="5143500" algn="l"/>
                        </a:tabLst>
                      </a:pPr>
                      <a:r>
                        <a:rPr lang="en-US" sz="800" b="1" dirty="0">
                          <a:effectLst/>
                          <a:latin typeface="Baskerville Old Face"/>
                          <a:ea typeface="Calibri"/>
                          <a:cs typeface="Times New Roman"/>
                        </a:rPr>
                        <a:t>_______________________________</a:t>
                      </a:r>
                      <a:endParaRPr lang="en-US" sz="700" dirty="0">
                        <a:effectLst/>
                        <a:latin typeface="Calibri"/>
                        <a:ea typeface="Calibri"/>
                        <a:cs typeface="Times New Roman"/>
                      </a:endParaRPr>
                    </a:p>
                  </a:txBody>
                  <a:tcPr marL="40392" marR="40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4348294" y="152400"/>
            <a:ext cx="3728906" cy="410882"/>
          </a:xfrm>
          <a:prstGeom prst="rect">
            <a:avLst/>
          </a:prstGeom>
        </p:spPr>
        <p:txBody>
          <a:bodyPr wrap="none">
            <a:spAutoFit/>
          </a:bodyPr>
          <a:lstStyle/>
          <a:p>
            <a:pPr algn="ctr">
              <a:lnSpc>
                <a:spcPct val="115000"/>
              </a:lnSpc>
              <a:spcAft>
                <a:spcPts val="1000"/>
              </a:spcAft>
              <a:tabLst>
                <a:tab pos="5143500" algn="l"/>
              </a:tabLst>
            </a:pPr>
            <a:r>
              <a:rPr lang="en-US" b="1" dirty="0" smtClean="0">
                <a:effectLst/>
                <a:latin typeface="Baskerville Old Face"/>
                <a:ea typeface="Calibri"/>
                <a:cs typeface="Times New Roman"/>
              </a:rPr>
              <a:t>Agriculture/Industry in North Carolina</a:t>
            </a:r>
            <a:endParaRPr lang="en-US" sz="1400" dirty="0">
              <a:ea typeface="Calibri"/>
              <a:cs typeface="Times New Roman"/>
            </a:endParaRPr>
          </a:p>
        </p:txBody>
      </p:sp>
      <p:pic>
        <p:nvPicPr>
          <p:cNvPr id="2051"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4075" y="6096000"/>
            <a:ext cx="5175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0348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84270"/>
              </p:ext>
            </p:extLst>
          </p:nvPr>
        </p:nvGraphicFramePr>
        <p:xfrm>
          <a:off x="228600" y="256794"/>
          <a:ext cx="8229600" cy="6344412"/>
        </p:xfrm>
        <a:graphic>
          <a:graphicData uri="http://schemas.openxmlformats.org/drawingml/2006/table">
            <a:tbl>
              <a:tblPr firstRow="1" firstCol="1" bandRow="1"/>
              <a:tblGrid>
                <a:gridCol w="1645795"/>
                <a:gridCol w="1645795"/>
                <a:gridCol w="1645795"/>
                <a:gridCol w="1645795"/>
                <a:gridCol w="1646420"/>
              </a:tblGrid>
              <a:tr h="241342">
                <a:tc>
                  <a:txBody>
                    <a:bodyPr/>
                    <a:lstStyle/>
                    <a:p>
                      <a:pPr marL="0" marR="0">
                        <a:lnSpc>
                          <a:spcPct val="115000"/>
                        </a:lnSpc>
                        <a:spcBef>
                          <a:spcPts val="0"/>
                        </a:spcBef>
                        <a:spcAft>
                          <a:spcPts val="0"/>
                        </a:spcAft>
                      </a:pPr>
                      <a:r>
                        <a:rPr lang="en-US" sz="1100" dirty="0">
                          <a:effectLst/>
                          <a:latin typeface="Calibri"/>
                          <a:ea typeface="Calibri"/>
                          <a:cs typeface="Times New Roman"/>
                        </a:rPr>
                        <a:t> </a:t>
                      </a: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Calibri"/>
                          <a:cs typeface="Times New Roman"/>
                        </a:rPr>
                        <a:t>4</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Calibri"/>
                          <a:cs typeface="Times New Roman"/>
                        </a:rPr>
                        <a:t>3</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Calibri"/>
                          <a:cs typeface="Times New Roman"/>
                        </a:rPr>
                        <a:t>2</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Calibri"/>
                          <a:cs typeface="Times New Roman"/>
                        </a:rPr>
                        <a:t>1</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4321">
                <a:tc>
                  <a:txBody>
                    <a:bodyPr/>
                    <a:lstStyle/>
                    <a:p>
                      <a:pPr marL="0" marR="0">
                        <a:lnSpc>
                          <a:spcPct val="115000"/>
                        </a:lnSpc>
                        <a:spcBef>
                          <a:spcPts val="0"/>
                        </a:spcBef>
                        <a:spcAft>
                          <a:spcPts val="0"/>
                        </a:spcAft>
                      </a:pPr>
                      <a:r>
                        <a:rPr lang="en-US" sz="1200" b="1">
                          <a:effectLst/>
                          <a:latin typeface="Calibri"/>
                          <a:ea typeface="Calibri"/>
                          <a:cs typeface="Times New Roman"/>
                        </a:rPr>
                        <a:t>People</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at least 4 NC people mentioned and told what their roles were during the era. </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at least 3 NC people mentioned and told what their roles were during the era.</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at least 2 NC people mentioned and told what their roles were during the era.</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little or no information on important people in his/her era.</a:t>
                      </a:r>
                      <a:endParaRPr lang="en-US" sz="1100">
                        <a:effectLst/>
                        <a:latin typeface="Calibri"/>
                        <a:ea typeface="Calibri"/>
                        <a:cs typeface="Times New Roman"/>
                      </a:endParaRPr>
                    </a:p>
                    <a:p>
                      <a:pPr marL="0" marR="0">
                        <a:lnSpc>
                          <a:spcPct val="115000"/>
                        </a:lnSpc>
                        <a:spcBef>
                          <a:spcPts val="0"/>
                        </a:spcBef>
                        <a:spcAft>
                          <a:spcPts val="0"/>
                        </a:spcAft>
                      </a:pPr>
                      <a:r>
                        <a:rPr lang="en-US" sz="1000">
                          <a:effectLst/>
                          <a:latin typeface="Calibri"/>
                          <a:ea typeface="Calibri"/>
                          <a:cs typeface="Times New Roman"/>
                        </a:rPr>
                        <a:t>OR </a:t>
                      </a:r>
                      <a:endParaRPr lang="en-US" sz="1100">
                        <a:effectLst/>
                        <a:latin typeface="Calibri"/>
                        <a:ea typeface="Calibri"/>
                        <a:cs typeface="Times New Roman"/>
                      </a:endParaRPr>
                    </a:p>
                    <a:p>
                      <a:pPr marL="0" marR="0">
                        <a:lnSpc>
                          <a:spcPct val="115000"/>
                        </a:lnSpc>
                        <a:spcBef>
                          <a:spcPts val="0"/>
                        </a:spcBef>
                        <a:spcAft>
                          <a:spcPts val="0"/>
                        </a:spcAft>
                      </a:pPr>
                      <a:r>
                        <a:rPr lang="en-US" sz="1000">
                          <a:effectLst/>
                          <a:latin typeface="Calibri"/>
                          <a:ea typeface="Calibri"/>
                          <a:cs typeface="Times New Roman"/>
                        </a:rPr>
                        <a:t>Has not explained roles of people during era.</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934">
                <a:tc>
                  <a:txBody>
                    <a:bodyPr/>
                    <a:lstStyle/>
                    <a:p>
                      <a:pPr marL="0" marR="0">
                        <a:lnSpc>
                          <a:spcPct val="115000"/>
                        </a:lnSpc>
                        <a:spcBef>
                          <a:spcPts val="0"/>
                        </a:spcBef>
                        <a:spcAft>
                          <a:spcPts val="0"/>
                        </a:spcAft>
                      </a:pPr>
                      <a:r>
                        <a:rPr lang="en-US" sz="1200" b="1">
                          <a:effectLst/>
                          <a:latin typeface="Calibri"/>
                          <a:ea typeface="Calibri"/>
                          <a:cs typeface="Times New Roman"/>
                        </a:rPr>
                        <a:t>Growth/Change</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at least 4 things that changed during era, in North Carolina.</a:t>
                      </a:r>
                      <a:endParaRPr lang="en-US" sz="1100">
                        <a:effectLst/>
                        <a:latin typeface="Calibri"/>
                        <a:ea typeface="Calibri"/>
                        <a:cs typeface="Times New Roman"/>
                      </a:endParaRPr>
                    </a:p>
                    <a:p>
                      <a:pPr marL="0" marR="0">
                        <a:lnSpc>
                          <a:spcPct val="115000"/>
                        </a:lnSpc>
                        <a:spcBef>
                          <a:spcPts val="0"/>
                        </a:spcBef>
                        <a:spcAft>
                          <a:spcPts val="0"/>
                        </a:spcAft>
                      </a:pPr>
                      <a:r>
                        <a:rPr lang="en-US" sz="1000">
                          <a:effectLst/>
                          <a:latin typeface="Calibri"/>
                          <a:ea typeface="Calibri"/>
                          <a:cs typeface="Times New Roman"/>
                        </a:rPr>
                        <a:t>Has explained how those things changed.</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at least 3 things that changed during era, in North Carolina.</a:t>
                      </a:r>
                      <a:endParaRPr lang="en-US" sz="1100">
                        <a:effectLst/>
                        <a:latin typeface="Calibri"/>
                        <a:ea typeface="Calibri"/>
                        <a:cs typeface="Times New Roman"/>
                      </a:endParaRPr>
                    </a:p>
                    <a:p>
                      <a:pPr marL="0" marR="0">
                        <a:lnSpc>
                          <a:spcPct val="115000"/>
                        </a:lnSpc>
                        <a:spcBef>
                          <a:spcPts val="0"/>
                        </a:spcBef>
                        <a:spcAft>
                          <a:spcPts val="0"/>
                        </a:spcAft>
                      </a:pPr>
                      <a:r>
                        <a:rPr lang="en-US" sz="1000">
                          <a:effectLst/>
                          <a:latin typeface="Calibri"/>
                          <a:ea typeface="Calibri"/>
                          <a:cs typeface="Times New Roman"/>
                        </a:rPr>
                        <a:t>Has explained how those things changed.</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at least 2 things that changed during era, in North Carolina.</a:t>
                      </a:r>
                      <a:endParaRPr lang="en-US" sz="1100">
                        <a:effectLst/>
                        <a:latin typeface="Calibri"/>
                        <a:ea typeface="Calibri"/>
                        <a:cs typeface="Times New Roman"/>
                      </a:endParaRPr>
                    </a:p>
                    <a:p>
                      <a:pPr marL="0" marR="0">
                        <a:lnSpc>
                          <a:spcPct val="115000"/>
                        </a:lnSpc>
                        <a:spcBef>
                          <a:spcPts val="0"/>
                        </a:spcBef>
                        <a:spcAft>
                          <a:spcPts val="0"/>
                        </a:spcAft>
                      </a:pPr>
                      <a:r>
                        <a:rPr lang="en-US" sz="1000">
                          <a:effectLst/>
                          <a:latin typeface="Calibri"/>
                          <a:ea typeface="Calibri"/>
                          <a:cs typeface="Times New Roman"/>
                        </a:rPr>
                        <a:t>Has explained how those things changed.</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little change during era. </a:t>
                      </a:r>
                      <a:endParaRPr lang="en-US" sz="1100">
                        <a:effectLst/>
                        <a:latin typeface="Calibri"/>
                        <a:ea typeface="Calibri"/>
                        <a:cs typeface="Times New Roman"/>
                      </a:endParaRPr>
                    </a:p>
                    <a:p>
                      <a:pPr marL="0" marR="0">
                        <a:lnSpc>
                          <a:spcPct val="115000"/>
                        </a:lnSpc>
                        <a:spcBef>
                          <a:spcPts val="0"/>
                        </a:spcBef>
                        <a:spcAft>
                          <a:spcPts val="0"/>
                        </a:spcAft>
                      </a:pPr>
                      <a:r>
                        <a:rPr lang="en-US" sz="1000">
                          <a:effectLst/>
                          <a:latin typeface="Calibri"/>
                          <a:ea typeface="Calibri"/>
                          <a:cs typeface="Times New Roman"/>
                        </a:rPr>
                        <a:t>OR</a:t>
                      </a:r>
                      <a:endParaRPr lang="en-US" sz="1100">
                        <a:effectLst/>
                        <a:latin typeface="Calibri"/>
                        <a:ea typeface="Calibri"/>
                        <a:cs typeface="Times New Roman"/>
                      </a:endParaRPr>
                    </a:p>
                    <a:p>
                      <a:pPr marL="0" marR="0">
                        <a:lnSpc>
                          <a:spcPct val="115000"/>
                        </a:lnSpc>
                        <a:spcBef>
                          <a:spcPts val="0"/>
                        </a:spcBef>
                        <a:spcAft>
                          <a:spcPts val="0"/>
                        </a:spcAft>
                      </a:pPr>
                      <a:r>
                        <a:rPr lang="en-US" sz="1000">
                          <a:effectLst/>
                          <a:latin typeface="Calibri"/>
                          <a:ea typeface="Calibri"/>
                          <a:cs typeface="Times New Roman"/>
                        </a:rPr>
                        <a:t>Not explained changes.</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161">
                <a:tc>
                  <a:txBody>
                    <a:bodyPr/>
                    <a:lstStyle/>
                    <a:p>
                      <a:pPr marL="0" marR="0">
                        <a:lnSpc>
                          <a:spcPct val="115000"/>
                        </a:lnSpc>
                        <a:spcBef>
                          <a:spcPts val="0"/>
                        </a:spcBef>
                        <a:spcAft>
                          <a:spcPts val="0"/>
                        </a:spcAft>
                      </a:pPr>
                      <a:r>
                        <a:rPr lang="en-US" sz="1200" b="1">
                          <a:effectLst/>
                          <a:latin typeface="Calibri"/>
                          <a:ea typeface="Calibri"/>
                          <a:cs typeface="Times New Roman"/>
                        </a:rPr>
                        <a:t>Conflicts/problems</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at least 2 conflicts during era. </a:t>
                      </a:r>
                      <a:endParaRPr lang="en-US" sz="1100">
                        <a:effectLst/>
                        <a:latin typeface="Calibri"/>
                        <a:ea typeface="Calibri"/>
                        <a:cs typeface="Times New Roman"/>
                      </a:endParaRPr>
                    </a:p>
                    <a:p>
                      <a:pPr marL="0" marR="0">
                        <a:lnSpc>
                          <a:spcPct val="115000"/>
                        </a:lnSpc>
                        <a:spcBef>
                          <a:spcPts val="0"/>
                        </a:spcBef>
                        <a:spcAft>
                          <a:spcPts val="0"/>
                        </a:spcAft>
                      </a:pPr>
                      <a:r>
                        <a:rPr lang="en-US" sz="1000">
                          <a:effectLst/>
                          <a:latin typeface="Calibri"/>
                          <a:ea typeface="Calibri"/>
                          <a:cs typeface="Times New Roman"/>
                        </a:rPr>
                        <a:t>Has explained the conflicts.</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at least 1 conflict during era. </a:t>
                      </a:r>
                      <a:endParaRPr lang="en-US" sz="1100">
                        <a:effectLst/>
                        <a:latin typeface="Calibri"/>
                        <a:ea typeface="Calibri"/>
                        <a:cs typeface="Times New Roman"/>
                      </a:endParaRPr>
                    </a:p>
                    <a:p>
                      <a:pPr marL="0" marR="0">
                        <a:lnSpc>
                          <a:spcPct val="115000"/>
                        </a:lnSpc>
                        <a:spcBef>
                          <a:spcPts val="0"/>
                        </a:spcBef>
                        <a:spcAft>
                          <a:spcPts val="0"/>
                        </a:spcAft>
                      </a:pPr>
                      <a:r>
                        <a:rPr lang="en-US" sz="1000">
                          <a:effectLst/>
                          <a:latin typeface="Calibri"/>
                          <a:ea typeface="Calibri"/>
                          <a:cs typeface="Times New Roman"/>
                        </a:rPr>
                        <a:t>Has explained the conflict.</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2 conflicts without explanations.</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one conflict without explanation.</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548">
                <a:tc>
                  <a:txBody>
                    <a:bodyPr/>
                    <a:lstStyle/>
                    <a:p>
                      <a:pPr marL="0" marR="0">
                        <a:lnSpc>
                          <a:spcPct val="115000"/>
                        </a:lnSpc>
                        <a:spcBef>
                          <a:spcPts val="0"/>
                        </a:spcBef>
                        <a:spcAft>
                          <a:spcPts val="0"/>
                        </a:spcAft>
                      </a:pPr>
                      <a:r>
                        <a:rPr lang="en-US" sz="1200" b="1">
                          <a:effectLst/>
                          <a:latin typeface="Calibri"/>
                          <a:ea typeface="Calibri"/>
                          <a:cs typeface="Times New Roman"/>
                        </a:rPr>
                        <a:t>Government (politics)</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at least 4 facts about government during era: structure, leaders, locations, etc.</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at least 3 facts about government during era: structure, leaders, locations, etc.</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Has listed at least 1 facts about government during era: structure, leaders, locations, etc.</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No information about government or did not explain facts.</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548">
                <a:tc>
                  <a:txBody>
                    <a:bodyPr/>
                    <a:lstStyle/>
                    <a:p>
                      <a:pPr marL="0" marR="0">
                        <a:lnSpc>
                          <a:spcPct val="115000"/>
                        </a:lnSpc>
                        <a:spcBef>
                          <a:spcPts val="0"/>
                        </a:spcBef>
                        <a:spcAft>
                          <a:spcPts val="0"/>
                        </a:spcAft>
                      </a:pPr>
                      <a:r>
                        <a:rPr lang="en-US" sz="1200" b="1">
                          <a:effectLst/>
                          <a:latin typeface="Calibri"/>
                          <a:ea typeface="Calibri"/>
                          <a:cs typeface="Times New Roman"/>
                        </a:rPr>
                        <a:t>Industries/agriculture</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Listed at least 4 industries in NC during era. Tell the name of the industry, where it is located and who owned it.</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Listed at least 3 industries in NC during era. Tell the name of the industry, where it is located and who owned it.</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Listed at least 2 industries in NC during era. Tell the name of the industry, where it is located and who owned it.</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Listed at least 1 industry in NC during era. Tell the name of the industry, where it is located and who owned it.</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548">
                <a:tc>
                  <a:txBody>
                    <a:bodyPr/>
                    <a:lstStyle/>
                    <a:p>
                      <a:pPr marL="0" marR="0">
                        <a:lnSpc>
                          <a:spcPct val="115000"/>
                        </a:lnSpc>
                        <a:spcBef>
                          <a:spcPts val="0"/>
                        </a:spcBef>
                        <a:spcAft>
                          <a:spcPts val="0"/>
                        </a:spcAft>
                      </a:pPr>
                      <a:r>
                        <a:rPr lang="en-US" sz="1200" b="1">
                          <a:effectLst/>
                          <a:latin typeface="Calibri"/>
                          <a:ea typeface="Calibri"/>
                          <a:cs typeface="Times New Roman"/>
                        </a:rPr>
                        <a:t>Inventions/technology</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Named at least 2inventions or technologies that changed NC during era. How did it change everyday life?</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Calibri"/>
                          <a:cs typeface="Times New Roman"/>
                        </a:rPr>
                        <a:t>Named at least 1invention or technologies that changed NC during era. How did it change everyday life?</a:t>
                      </a:r>
                      <a:endParaRPr lang="en-US" sz="1100" dirty="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Named 2 inventions or technologies that affected North Carolina, but didn’t tell how it affected daily life.</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Named 1 invention or technology that affected North Carolina, but didn’t tell how it affected daily life.</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7753">
                <a:tc>
                  <a:txBody>
                    <a:bodyPr/>
                    <a:lstStyle/>
                    <a:p>
                      <a:pPr marL="0" marR="0">
                        <a:lnSpc>
                          <a:spcPct val="115000"/>
                        </a:lnSpc>
                        <a:spcBef>
                          <a:spcPts val="0"/>
                        </a:spcBef>
                        <a:spcAft>
                          <a:spcPts val="0"/>
                        </a:spcAft>
                      </a:pPr>
                      <a:r>
                        <a:rPr lang="en-US" sz="1200" b="1">
                          <a:effectLst/>
                          <a:latin typeface="Calibri"/>
                          <a:ea typeface="Calibri"/>
                          <a:cs typeface="Times New Roman"/>
                        </a:rPr>
                        <a:t>Transportation</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Named how people traveled during era and explained the 2 advantages or 2 disadvantages to that way of traveling.</a:t>
                      </a: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Named how people traveled during era and explained the 1 advantage or 1 disadvantage to that way of traveling.</a:t>
                      </a: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Named how people traveled during era, but didn’t explain how it affected daily life.</a:t>
                      </a: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Little or no information about transportation during the era.</a:t>
                      </a: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251">
                <a:tc>
                  <a:txBody>
                    <a:bodyPr/>
                    <a:lstStyle/>
                    <a:p>
                      <a:pPr marL="0" marR="0">
                        <a:lnSpc>
                          <a:spcPct val="115000"/>
                        </a:lnSpc>
                        <a:spcBef>
                          <a:spcPts val="0"/>
                        </a:spcBef>
                        <a:spcAft>
                          <a:spcPts val="0"/>
                        </a:spcAft>
                      </a:pPr>
                      <a:r>
                        <a:rPr lang="en-US" sz="1200" b="1">
                          <a:effectLst/>
                          <a:latin typeface="Calibri"/>
                          <a:ea typeface="Calibri"/>
                          <a:cs typeface="Times New Roman"/>
                        </a:rPr>
                        <a:t>Events</a:t>
                      </a:r>
                      <a:endParaRPr lang="en-US" sz="1100">
                        <a:effectLst/>
                        <a:latin typeface="Calibri"/>
                        <a:ea typeface="Calibri"/>
                        <a:cs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Named at least 4 events during era and explained.</a:t>
                      </a: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Named at least 3 events during era and explained.</a:t>
                      </a: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Named at least 2 events during era and explained.</a:t>
                      </a: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Named at least 1 event during era and explained.</a:t>
                      </a: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097" name="Picture 1">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096000"/>
            <a:ext cx="5175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0783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II. Collaborative Groups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Place students in groups according to their time periods.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Students who have more thorough research    will help those who are weaker.</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Discussion will lead students to analyze their facts. Are they accurate?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Groups members will deepen knowledge by sharing details about a topic.</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Update parents on project using the </a:t>
            </a:r>
            <a:r>
              <a:rPr lang="en-US" dirty="0" smtClean="0">
                <a:latin typeface="Times New Roman" panose="02020603050405020304" pitchFamily="18" charset="0"/>
                <a:cs typeface="Times New Roman" panose="02020603050405020304" pitchFamily="18" charset="0"/>
                <a:hlinkClick r:id="rId2" action="ppaction://hlinksldjump"/>
              </a:rPr>
              <a:t>letter</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544175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32500" lnSpcReduction="20000"/>
          </a:bodyPr>
          <a:lstStyle/>
          <a:p>
            <a:pPr marL="0" indent="0" algn="ctr">
              <a:buNone/>
            </a:pPr>
            <a:r>
              <a:rPr lang="en-US" sz="5500" b="1" dirty="0">
                <a:latin typeface="Times New Roman" pitchFamily="18" charset="0"/>
                <a:cs typeface="Times New Roman" pitchFamily="18" charset="0"/>
              </a:rPr>
              <a:t>Timeline Project Research Update</a:t>
            </a:r>
          </a:p>
          <a:p>
            <a:pPr marL="0" indent="0">
              <a:buNone/>
            </a:pPr>
            <a:r>
              <a:rPr lang="en-US" dirty="0">
                <a:latin typeface="Times New Roman" pitchFamily="18" charset="0"/>
                <a:cs typeface="Times New Roman" pitchFamily="18" charset="0"/>
              </a:rPr>
              <a:t> </a:t>
            </a:r>
          </a:p>
          <a:p>
            <a:pPr marL="0" indent="0" algn="ctr">
              <a:buNone/>
            </a:pPr>
            <a:r>
              <a:rPr lang="en-US" sz="4300" dirty="0">
                <a:latin typeface="Times New Roman" pitchFamily="18" charset="0"/>
                <a:cs typeface="Times New Roman" pitchFamily="18" charset="0"/>
              </a:rPr>
              <a:t/>
            </a:r>
            <a:br>
              <a:rPr lang="en-US" sz="4300" dirty="0">
                <a:latin typeface="Times New Roman" pitchFamily="18" charset="0"/>
                <a:cs typeface="Times New Roman" pitchFamily="18" charset="0"/>
              </a:rPr>
            </a:br>
            <a:r>
              <a:rPr lang="en-US" sz="4300" dirty="0">
                <a:latin typeface="Times New Roman" pitchFamily="18" charset="0"/>
                <a:cs typeface="Times New Roman" pitchFamily="18" charset="0"/>
              </a:rPr>
              <a:t>	The “fun” part of our research project is now underway! Our students will be in learning groups, creating photo boards and a virtual museum of their eras in North Carolina History. The students will be grouped according to their time periods and will collaborate with one another, compiling the information they gathered during the research phase. The creation of the virtual museum will be April 13-April 30, just in time for our Timeline of North Carolina Presentation</a:t>
            </a:r>
            <a:r>
              <a:rPr lang="en-US" sz="4300" dirty="0" smtClean="0">
                <a:latin typeface="Times New Roman" pitchFamily="18" charset="0"/>
                <a:cs typeface="Times New Roman" pitchFamily="18" charset="0"/>
              </a:rPr>
              <a:t>!</a:t>
            </a:r>
            <a:endParaRPr lang="en-US" sz="4300" dirty="0">
              <a:latin typeface="Times New Roman" pitchFamily="18" charset="0"/>
              <a:cs typeface="Times New Roman" pitchFamily="18" charset="0"/>
            </a:endParaRPr>
          </a:p>
          <a:p>
            <a:pPr marL="0" indent="0" algn="ctr">
              <a:buNone/>
            </a:pPr>
            <a:r>
              <a:rPr lang="en-US" sz="4300" b="1" dirty="0">
                <a:latin typeface="Times New Roman" pitchFamily="18" charset="0"/>
                <a:cs typeface="Times New Roman" pitchFamily="18" charset="0"/>
              </a:rPr>
              <a:t>	On May 1</a:t>
            </a:r>
            <a:r>
              <a:rPr lang="en-US" sz="4300" b="1" baseline="30000" dirty="0">
                <a:latin typeface="Times New Roman" pitchFamily="18" charset="0"/>
                <a:cs typeface="Times New Roman" pitchFamily="18" charset="0"/>
              </a:rPr>
              <a:t>st</a:t>
            </a:r>
            <a:r>
              <a:rPr lang="en-US" sz="4300" b="1" dirty="0">
                <a:latin typeface="Times New Roman" pitchFamily="18" charset="0"/>
                <a:cs typeface="Times New Roman" pitchFamily="18" charset="0"/>
              </a:rPr>
              <a:t>, we will be presenting the final product in our media center. You are invited to experience the history of North Carolina from a student’s view. Each student is required:</a:t>
            </a:r>
            <a:endParaRPr lang="en-US" sz="4300" dirty="0">
              <a:latin typeface="Times New Roman" pitchFamily="18" charset="0"/>
              <a:cs typeface="Times New Roman" pitchFamily="18" charset="0"/>
            </a:endParaRPr>
          </a:p>
          <a:p>
            <a:pPr marL="0" indent="0" algn="ctr">
              <a:buNone/>
            </a:pPr>
            <a:r>
              <a:rPr lang="en-US" sz="4300" b="1" dirty="0">
                <a:latin typeface="Times New Roman" pitchFamily="18" charset="0"/>
                <a:cs typeface="Times New Roman" pitchFamily="18" charset="0"/>
              </a:rPr>
              <a:t>1. To participate in the creation of a virtual museum on his/her era in North Carolina.</a:t>
            </a:r>
            <a:endParaRPr lang="en-US" sz="4300" dirty="0">
              <a:latin typeface="Times New Roman" pitchFamily="18" charset="0"/>
              <a:cs typeface="Times New Roman" pitchFamily="18" charset="0"/>
            </a:endParaRPr>
          </a:p>
          <a:p>
            <a:pPr marL="0" indent="0" algn="ctr">
              <a:buNone/>
            </a:pPr>
            <a:r>
              <a:rPr lang="en-US" sz="4300" b="1" dirty="0">
                <a:latin typeface="Times New Roman" pitchFamily="18" charset="0"/>
                <a:cs typeface="Times New Roman" pitchFamily="18" charset="0"/>
              </a:rPr>
              <a:t>2. To help create a photo board that depicts people, places and events in his/her era.</a:t>
            </a:r>
            <a:endParaRPr lang="en-US" sz="4300" dirty="0">
              <a:latin typeface="Times New Roman" pitchFamily="18" charset="0"/>
              <a:cs typeface="Times New Roman" pitchFamily="18" charset="0"/>
            </a:endParaRPr>
          </a:p>
          <a:p>
            <a:pPr marL="0" indent="0" algn="ctr">
              <a:buNone/>
            </a:pPr>
            <a:r>
              <a:rPr lang="en-US" sz="4300" b="1" dirty="0">
                <a:latin typeface="Times New Roman" pitchFamily="18" charset="0"/>
                <a:cs typeface="Times New Roman" pitchFamily="18" charset="0"/>
              </a:rPr>
              <a:t>3. Dress to represent the era researched (Please come dressed on May 1</a:t>
            </a:r>
            <a:r>
              <a:rPr lang="en-US" sz="4300" b="1" baseline="30000" dirty="0">
                <a:latin typeface="Times New Roman" pitchFamily="18" charset="0"/>
                <a:cs typeface="Times New Roman" pitchFamily="18" charset="0"/>
              </a:rPr>
              <a:t>st</a:t>
            </a:r>
            <a:r>
              <a:rPr lang="en-US" sz="4300" b="1" dirty="0">
                <a:latin typeface="Times New Roman" pitchFamily="18" charset="0"/>
                <a:cs typeface="Times New Roman" pitchFamily="18" charset="0"/>
              </a:rPr>
              <a:t> appropriately).</a:t>
            </a:r>
            <a:endParaRPr lang="en-US" sz="4300" dirty="0">
              <a:latin typeface="Times New Roman" pitchFamily="18" charset="0"/>
              <a:cs typeface="Times New Roman" pitchFamily="18" charset="0"/>
            </a:endParaRPr>
          </a:p>
          <a:p>
            <a:pPr marL="0" indent="0" algn="ctr">
              <a:buNone/>
            </a:pPr>
            <a:r>
              <a:rPr lang="en-US" sz="4300" b="1" dirty="0">
                <a:latin typeface="Times New Roman" pitchFamily="18" charset="0"/>
                <a:cs typeface="Times New Roman" pitchFamily="18" charset="0"/>
              </a:rPr>
              <a:t>Outfits should represent people in North Carolina during that era. </a:t>
            </a:r>
            <a:r>
              <a:rPr lang="en-US" sz="4300" b="1" u="sng" dirty="0">
                <a:latin typeface="Times New Roman" pitchFamily="18" charset="0"/>
                <a:cs typeface="Times New Roman" pitchFamily="18" charset="0"/>
              </a:rPr>
              <a:t>Example: do not dress as a Union soldier for the Civil War Era. A Union soldier would have been in a northern state</a:t>
            </a:r>
            <a:r>
              <a:rPr lang="en-US" sz="4300" b="1" u="sng" dirty="0" smtClean="0">
                <a:latin typeface="Times New Roman" pitchFamily="18" charset="0"/>
                <a:cs typeface="Times New Roman" pitchFamily="18" charset="0"/>
              </a:rPr>
              <a:t>.</a:t>
            </a:r>
            <a:endParaRPr lang="en-US" sz="4300" dirty="0">
              <a:latin typeface="Times New Roman" pitchFamily="18" charset="0"/>
              <a:cs typeface="Times New Roman" pitchFamily="18" charset="0"/>
            </a:endParaRPr>
          </a:p>
          <a:p>
            <a:pPr marL="0" indent="0" algn="ctr">
              <a:buNone/>
            </a:pPr>
            <a:r>
              <a:rPr lang="en-US" sz="4300" dirty="0">
                <a:latin typeface="Times New Roman" pitchFamily="18" charset="0"/>
                <a:cs typeface="Times New Roman" pitchFamily="18" charset="0"/>
              </a:rPr>
              <a:t>	If you have artifacts (things that would be found during the time period, please send or bring them on presentation day. Artifacts can include: objects (safe for students), magazines, papers, letters, copies of old photographs, etc. We have many artifacts already, however anything that you might have would only add to the learning that will be taking place on presentation day.</a:t>
            </a:r>
          </a:p>
          <a:p>
            <a:pPr marL="0" indent="0" algn="ctr">
              <a:buNone/>
            </a:pPr>
            <a:r>
              <a:rPr lang="en-US" sz="4300" dirty="0">
                <a:latin typeface="Times New Roman" pitchFamily="18" charset="0"/>
                <a:cs typeface="Times New Roman" pitchFamily="18" charset="0"/>
              </a:rPr>
              <a:t>A HUGE thank you goes out to all of the parents who have sent in presentation boards and given positive comments about this project. When a student learns about the past and all of the sacrifices that have been given by others, they can only walk away with a sense of gratitude and hope for the future. This project was created with purpose in mind. Not only does it address curriculum standards, but allows an individual to see through the eyes of others. We too often lose the connection between generations. This project has given us the opportunity to teach and reconnect ourselves with those things that has brought us to the present.</a:t>
            </a:r>
          </a:p>
          <a:p>
            <a:pPr marL="0" indent="0" algn="ctr">
              <a:buNone/>
            </a:pPr>
            <a:r>
              <a:rPr lang="en-US" sz="4300" dirty="0"/>
              <a:t> </a:t>
            </a:r>
          </a:p>
          <a:p>
            <a:pPr marL="0" indent="0" algn="ctr">
              <a:buNone/>
            </a:pPr>
            <a:r>
              <a:rPr lang="en-US" sz="4300" b="1" dirty="0"/>
              <a:t>A generation which ignores history has no past — and no future.</a:t>
            </a:r>
            <a:endParaRPr lang="en-US" sz="4300" dirty="0"/>
          </a:p>
          <a:p>
            <a:pPr marL="0" indent="0" algn="ctr">
              <a:buNone/>
            </a:pPr>
            <a:r>
              <a:rPr lang="en-US" sz="4300" dirty="0">
                <a:hlinkClick r:id="rId2" tooltip="Robert A. Heinlein"/>
              </a:rPr>
              <a:t>Robert A. Heinlein</a:t>
            </a:r>
            <a:r>
              <a:rPr lang="en-US" sz="4300" dirty="0"/>
              <a:t>, </a:t>
            </a:r>
            <a:r>
              <a:rPr lang="en-US" sz="4300" i="1" dirty="0">
                <a:hlinkClick r:id="rId3" tooltip="w:Time Enough For Love"/>
              </a:rPr>
              <a:t>Time Enough for Love</a:t>
            </a:r>
            <a:r>
              <a:rPr lang="en-US" sz="4300" dirty="0"/>
              <a:t> (1973).</a:t>
            </a:r>
          </a:p>
          <a:p>
            <a:pPr marL="0" indent="0">
              <a:buNone/>
            </a:pPr>
            <a:r>
              <a:rPr lang="en-US" dirty="0"/>
              <a:t> </a:t>
            </a:r>
          </a:p>
          <a:p>
            <a:r>
              <a:rPr lang="en-US" dirty="0"/>
              <a:t> </a:t>
            </a:r>
          </a:p>
        </p:txBody>
      </p:sp>
      <p:pic>
        <p:nvPicPr>
          <p:cNvPr id="3074"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50275" y="6096000"/>
            <a:ext cx="5175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084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Times New Roman" panose="02020603050405020304" pitchFamily="18" charset="0"/>
                <a:cs typeface="Times New Roman" panose="02020603050405020304" pitchFamily="18" charset="0"/>
              </a:rPr>
              <a:t>III. Create Virtual Museum in </a:t>
            </a:r>
            <a:r>
              <a:rPr lang="en-US" b="1" dirty="0" err="1" smtClean="0">
                <a:latin typeface="Times New Roman" panose="02020603050405020304" pitchFamily="18" charset="0"/>
                <a:cs typeface="Times New Roman" panose="02020603050405020304" pitchFamily="18" charset="0"/>
              </a:rPr>
              <a:t>Powerpoint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Lobby </a:t>
            </a:r>
            <a:r>
              <a:rPr lang="en-US" dirty="0" smtClean="0">
                <a:latin typeface="Times New Roman" panose="02020603050405020304" pitchFamily="18" charset="0"/>
                <a:cs typeface="Times New Roman" panose="02020603050405020304" pitchFamily="18" charset="0"/>
                <a:hlinkClick r:id="rId2" action="ppaction://hlinksldjump"/>
              </a:rPr>
              <a:t>(Template)</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hlinkClick r:id="rId3" action="ppaction://hlinksldjump"/>
              </a:rPr>
              <a:t>Create informational slide </a:t>
            </a:r>
            <a:r>
              <a:rPr lang="en-US" dirty="0" smtClean="0">
                <a:latin typeface="Times New Roman" panose="02020603050405020304" pitchFamily="18" charset="0"/>
                <a:cs typeface="Times New Roman" panose="02020603050405020304" pitchFamily="18" charset="0"/>
              </a:rPr>
              <a:t>addressing each category researched. Be sure to place resources on each slide.</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Add photos to the lobby and link to correct slides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Change colors of ceiling, walls and floor to depict era.</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Add details to slides: photos, colors and fonts.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In “Slideshow Mode” test all the links.</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438102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Rectangle 2"/>
          <p:cNvSpPr>
            <a:spLocks noChangeArrowheads="1"/>
          </p:cNvSpPr>
          <p:nvPr/>
        </p:nvSpPr>
        <p:spPr bwMode="auto">
          <a:xfrm>
            <a:off x="0" y="0"/>
            <a:ext cx="9144000" cy="1905000"/>
          </a:xfrm>
          <a:prstGeom prst="rect">
            <a:avLst/>
          </a:prstGeom>
          <a:solidFill>
            <a:srgbClr val="99CC00"/>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ＭＳ Ｐゴシック" charset="0"/>
            </a:endParaRPr>
          </a:p>
        </p:txBody>
      </p:sp>
      <p:sp>
        <p:nvSpPr>
          <p:cNvPr id="5" name="Rectangle 3"/>
          <p:cNvSpPr>
            <a:spLocks noChangeArrowheads="1"/>
          </p:cNvSpPr>
          <p:nvPr/>
        </p:nvSpPr>
        <p:spPr bwMode="auto">
          <a:xfrm>
            <a:off x="0" y="4419600"/>
            <a:ext cx="9144000" cy="2438400"/>
          </a:xfrm>
          <a:prstGeom prst="rect">
            <a:avLst/>
          </a:prstGeom>
          <a:solidFill>
            <a:srgbClr val="99CC00"/>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ＭＳ Ｐゴシック" charset="0"/>
            </a:endParaRPr>
          </a:p>
        </p:txBody>
      </p:sp>
      <p:sp>
        <p:nvSpPr>
          <p:cNvPr id="6" name="Rectangle 4"/>
          <p:cNvSpPr>
            <a:spLocks noChangeArrowheads="1"/>
          </p:cNvSpPr>
          <p:nvPr/>
        </p:nvSpPr>
        <p:spPr bwMode="auto">
          <a:xfrm>
            <a:off x="0" y="685800"/>
            <a:ext cx="1905000" cy="4953000"/>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ＭＳ Ｐゴシック" charset="0"/>
            </a:endParaRPr>
          </a:p>
        </p:txBody>
      </p:sp>
      <p:sp>
        <p:nvSpPr>
          <p:cNvPr id="7" name="AutoShape 5"/>
          <p:cNvSpPr>
            <a:spLocks noChangeArrowheads="1"/>
          </p:cNvSpPr>
          <p:nvPr/>
        </p:nvSpPr>
        <p:spPr bwMode="auto">
          <a:xfrm rot="16200000">
            <a:off x="419100" y="2171700"/>
            <a:ext cx="4953000" cy="1981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Arial" pitchFamily="34" charset="0"/>
              <a:ea typeface="MS PGothic" pitchFamily="34" charset="-128"/>
            </a:endParaRPr>
          </a:p>
        </p:txBody>
      </p:sp>
      <p:sp>
        <p:nvSpPr>
          <p:cNvPr id="8" name="Rectangle 6"/>
          <p:cNvSpPr>
            <a:spLocks noChangeArrowheads="1"/>
          </p:cNvSpPr>
          <p:nvPr/>
        </p:nvSpPr>
        <p:spPr bwMode="auto">
          <a:xfrm>
            <a:off x="3886200" y="1905000"/>
            <a:ext cx="1600200" cy="2514600"/>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ＭＳ Ｐゴシック" charset="0"/>
            </a:endParaRPr>
          </a:p>
        </p:txBody>
      </p:sp>
      <p:sp>
        <p:nvSpPr>
          <p:cNvPr id="9" name="AutoShape 7"/>
          <p:cNvSpPr>
            <a:spLocks noChangeArrowheads="1"/>
          </p:cNvSpPr>
          <p:nvPr/>
        </p:nvSpPr>
        <p:spPr bwMode="auto">
          <a:xfrm rot="5400000">
            <a:off x="3733800" y="2438400"/>
            <a:ext cx="4953000" cy="1447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Arial" pitchFamily="34" charset="0"/>
              <a:ea typeface="MS PGothic" pitchFamily="34" charset="-128"/>
            </a:endParaRPr>
          </a:p>
        </p:txBody>
      </p:sp>
      <p:sp>
        <p:nvSpPr>
          <p:cNvPr id="10" name="Rectangle 8"/>
          <p:cNvSpPr>
            <a:spLocks noChangeArrowheads="1"/>
          </p:cNvSpPr>
          <p:nvPr/>
        </p:nvSpPr>
        <p:spPr bwMode="auto">
          <a:xfrm>
            <a:off x="6934200" y="685800"/>
            <a:ext cx="2209800" cy="4953000"/>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ＭＳ Ｐゴシック" charset="0"/>
            </a:endParaRPr>
          </a:p>
        </p:txBody>
      </p:sp>
      <p:sp>
        <p:nvSpPr>
          <p:cNvPr id="11" name="Rectangle 14">
            <a:hlinkClick r:id="rId2" action="ppaction://hlinksldjump"/>
          </p:cNvPr>
          <p:cNvSpPr>
            <a:spLocks noChangeArrowheads="1"/>
          </p:cNvSpPr>
          <p:nvPr/>
        </p:nvSpPr>
        <p:spPr bwMode="auto">
          <a:xfrm rot="16200000">
            <a:off x="6913562" y="3408363"/>
            <a:ext cx="2327275" cy="1828800"/>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ＭＳ Ｐゴシック" charset="0"/>
            </a:endParaRPr>
          </a:p>
        </p:txBody>
      </p:sp>
      <p:sp>
        <p:nvSpPr>
          <p:cNvPr id="12" name="Rectangle 17"/>
          <p:cNvSpPr>
            <a:spLocks noChangeArrowheads="1"/>
          </p:cNvSpPr>
          <p:nvPr/>
        </p:nvSpPr>
        <p:spPr bwMode="auto">
          <a:xfrm>
            <a:off x="7162800" y="838200"/>
            <a:ext cx="1828800" cy="211137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Copperplate Gothic Bold" charset="0"/>
              <a:ea typeface="ＭＳ Ｐゴシック" charset="0"/>
            </a:endParaRPr>
          </a:p>
        </p:txBody>
      </p:sp>
      <p:sp>
        <p:nvSpPr>
          <p:cNvPr id="13" name="Rectangle 20"/>
          <p:cNvSpPr>
            <a:spLocks noChangeArrowheads="1"/>
          </p:cNvSpPr>
          <p:nvPr/>
        </p:nvSpPr>
        <p:spPr bwMode="auto">
          <a:xfrm>
            <a:off x="3352800" y="304800"/>
            <a:ext cx="2590800" cy="838200"/>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outerShdw blurRad="38100" dist="38100" dir="2700000" algn="tl">
                  <a:srgbClr val="FFFFFF"/>
                </a:outerShdw>
              </a:effectLst>
              <a:uLnTx/>
              <a:uFillTx/>
              <a:latin typeface="Copperplate Gothic Bold" pitchFamily="34" charset="0"/>
              <a:ea typeface="MS PGothic" pitchFamily="34" charset="-128"/>
            </a:endParaRPr>
          </a:p>
        </p:txBody>
      </p:sp>
      <p:cxnSp>
        <p:nvCxnSpPr>
          <p:cNvPr id="14" name="AutoShape 21"/>
          <p:cNvCxnSpPr>
            <a:cxnSpLocks noChangeShapeType="1"/>
            <a:stCxn id="4" idx="0"/>
            <a:endCxn id="4" idx="0"/>
          </p:cNvCxnSpPr>
          <p:nvPr/>
        </p:nvCxnSpPr>
        <p:spPr bwMode="auto">
          <a:xfrm>
            <a:off x="4572000" y="0"/>
            <a:ext cx="0"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 name="Rectangle 23"/>
          <p:cNvSpPr>
            <a:spLocks noChangeArrowheads="1"/>
          </p:cNvSpPr>
          <p:nvPr/>
        </p:nvSpPr>
        <p:spPr bwMode="auto">
          <a:xfrm>
            <a:off x="200025" y="838200"/>
            <a:ext cx="1524000" cy="211137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ＭＳ Ｐゴシック" charset="0"/>
            </a:endParaRPr>
          </a:p>
        </p:txBody>
      </p:sp>
      <p:sp>
        <p:nvSpPr>
          <p:cNvPr id="16" name="AutoShape 24"/>
          <p:cNvSpPr>
            <a:spLocks noChangeArrowheads="1"/>
          </p:cNvSpPr>
          <p:nvPr/>
        </p:nvSpPr>
        <p:spPr bwMode="auto">
          <a:xfrm rot="16200000">
            <a:off x="1790700" y="1687513"/>
            <a:ext cx="2133600" cy="1600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Arial" pitchFamily="34" charset="0"/>
              <a:ea typeface="MS PGothic" pitchFamily="34" charset="-128"/>
            </a:endParaRPr>
          </a:p>
        </p:txBody>
      </p:sp>
      <p:sp>
        <p:nvSpPr>
          <p:cNvPr id="17" name="Rectangle 25"/>
          <p:cNvSpPr>
            <a:spLocks noChangeArrowheads="1"/>
          </p:cNvSpPr>
          <p:nvPr/>
        </p:nvSpPr>
        <p:spPr bwMode="auto">
          <a:xfrm>
            <a:off x="4191000" y="2286000"/>
            <a:ext cx="1066800" cy="1295400"/>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ＭＳ Ｐゴシック" charset="0"/>
            </a:endParaRPr>
          </a:p>
        </p:txBody>
      </p:sp>
      <p:sp>
        <p:nvSpPr>
          <p:cNvPr id="18" name="AutoShape 26"/>
          <p:cNvSpPr>
            <a:spLocks noChangeArrowheads="1"/>
          </p:cNvSpPr>
          <p:nvPr/>
        </p:nvSpPr>
        <p:spPr bwMode="auto">
          <a:xfrm rot="5400000">
            <a:off x="5219700" y="1943100"/>
            <a:ext cx="1981200" cy="1143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Arial" pitchFamily="34" charset="0"/>
              <a:ea typeface="MS PGothic" pitchFamily="34" charset="-128"/>
            </a:endParaRPr>
          </a:p>
        </p:txBody>
      </p:sp>
      <p:sp>
        <p:nvSpPr>
          <p:cNvPr id="19" name="Rectangle 23"/>
          <p:cNvSpPr>
            <a:spLocks noChangeArrowheads="1"/>
          </p:cNvSpPr>
          <p:nvPr/>
        </p:nvSpPr>
        <p:spPr bwMode="auto">
          <a:xfrm>
            <a:off x="200025" y="3159125"/>
            <a:ext cx="1524000" cy="2209800"/>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ＭＳ Ｐゴシック" charset="0"/>
            </a:endParaRPr>
          </a:p>
        </p:txBody>
      </p:sp>
      <p:pic>
        <p:nvPicPr>
          <p:cNvPr id="5122"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4075" y="6096000"/>
            <a:ext cx="5175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4787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Click to Add Title </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Click to add text</a:t>
            </a:r>
            <a:endParaRPr lang="en-US" dirty="0">
              <a:latin typeface="Times New Roman" panose="02020603050405020304" pitchFamily="18" charset="0"/>
              <a:cs typeface="Times New Roman" panose="02020603050405020304" pitchFamily="18" charset="0"/>
            </a:endParaRPr>
          </a:p>
        </p:txBody>
      </p:sp>
      <p:sp>
        <p:nvSpPr>
          <p:cNvPr id="4" name="AutoShape 5">
            <a:hlinkClick r:id="" action="ppaction://hlinkshowjump?jump=firstslide" highlightClick="1"/>
          </p:cNvPr>
          <p:cNvSpPr>
            <a:spLocks noChangeArrowheads="1"/>
          </p:cNvSpPr>
          <p:nvPr/>
        </p:nvSpPr>
        <p:spPr bwMode="auto">
          <a:xfrm>
            <a:off x="7065524" y="5562600"/>
            <a:ext cx="1042988" cy="10429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pic>
        <p:nvPicPr>
          <p:cNvPr id="6146"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02338"/>
            <a:ext cx="5175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8548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Photo Boards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334000"/>
          </a:xfrm>
        </p:spPr>
        <p:txBody>
          <a:bodyPr>
            <a:normAutofit/>
          </a:bodyPr>
          <a:lstStyle/>
          <a:p>
            <a:r>
              <a:rPr lang="en-US" sz="3000" dirty="0" smtClean="0">
                <a:latin typeface="Times New Roman" panose="02020603050405020304" pitchFamily="18" charset="0"/>
                <a:cs typeface="Times New Roman" panose="02020603050405020304" pitchFamily="18" charset="0"/>
              </a:rPr>
              <a:t>The boards need to have the name of the time period at the top</a:t>
            </a:r>
          </a:p>
          <a:p>
            <a:r>
              <a:rPr lang="en-US" sz="3000" dirty="0" smtClean="0">
                <a:latin typeface="Times New Roman" panose="02020603050405020304" pitchFamily="18" charset="0"/>
                <a:cs typeface="Times New Roman" panose="02020603050405020304" pitchFamily="18" charset="0"/>
              </a:rPr>
              <a:t>A line depicting a period of time is placed under the heading.</a:t>
            </a:r>
          </a:p>
          <a:p>
            <a:endParaRPr lang="en-US" sz="3000" dirty="0">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352800"/>
            <a:ext cx="4938713" cy="308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581400" y="3352800"/>
            <a:ext cx="0" cy="304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715000" y="3352800"/>
            <a:ext cx="0" cy="304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998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Baskerville Old Face" panose="02020602080505020303" pitchFamily="18" charset="0"/>
              </a:rPr>
              <a:t>Purpose</a:t>
            </a:r>
            <a:r>
              <a:rPr lang="en-US" b="1" dirty="0" smtClean="0">
                <a:latin typeface="Baskerville Old Face" panose="02020602080505020303" pitchFamily="18" charset="0"/>
              </a:rPr>
              <a:t> </a:t>
            </a:r>
            <a:endParaRPr lang="en-US" b="1" dirty="0">
              <a:latin typeface="Baskerville Old Face" panose="02020602080505020303" pitchFamily="18" charset="0"/>
            </a:endParaRPr>
          </a:p>
        </p:txBody>
      </p:sp>
      <p:sp>
        <p:nvSpPr>
          <p:cNvPr id="3" name="Content Placeholder 2"/>
          <p:cNvSpPr>
            <a:spLocks noGrp="1"/>
          </p:cNvSpPr>
          <p:nvPr>
            <p:ph idx="1"/>
          </p:nvPr>
        </p:nvSpPr>
        <p:spPr>
          <a:xfrm>
            <a:off x="457200" y="1371600"/>
            <a:ext cx="8229600" cy="5334000"/>
          </a:xfrm>
          <a:noFill/>
        </p:spPr>
        <p:txBody>
          <a:bodyPr>
            <a:normAutofit lnSpcReduction="10000"/>
          </a:bodyPr>
          <a:lstStyle/>
          <a:p>
            <a:pPr marL="0" indent="0" algn="ctr">
              <a:buNone/>
            </a:pPr>
            <a:r>
              <a:rPr lang="en-US" dirty="0" smtClean="0">
                <a:solidFill>
                  <a:srgbClr val="C00000"/>
                </a:solidFill>
                <a:latin typeface="Baskerville Old Face" panose="02020602080505020303" pitchFamily="18" charset="0"/>
              </a:rPr>
              <a:t>For students to gain knowledge about history,   ranging from Pre-Colonial times to the present, addressing the following areas:</a:t>
            </a:r>
          </a:p>
          <a:p>
            <a:pPr algn="ctr"/>
            <a:r>
              <a:rPr lang="en-US" sz="2800" dirty="0" smtClean="0">
                <a:latin typeface="Times New Roman" panose="02020603050405020304" pitchFamily="18" charset="0"/>
                <a:cs typeface="Times New Roman" panose="02020603050405020304" pitchFamily="18" charset="0"/>
              </a:rPr>
              <a:t>People</a:t>
            </a:r>
          </a:p>
          <a:p>
            <a:pPr algn="ctr"/>
            <a:r>
              <a:rPr lang="en-US" sz="2800" dirty="0" smtClean="0">
                <a:latin typeface="Times New Roman" panose="02020603050405020304" pitchFamily="18" charset="0"/>
                <a:cs typeface="Times New Roman" panose="02020603050405020304" pitchFamily="18" charset="0"/>
              </a:rPr>
              <a:t>Major Events</a:t>
            </a:r>
          </a:p>
          <a:p>
            <a:pPr algn="ctr"/>
            <a:r>
              <a:rPr lang="en-US" sz="2800" dirty="0" smtClean="0">
                <a:latin typeface="Times New Roman" panose="02020603050405020304" pitchFamily="18" charset="0"/>
                <a:cs typeface="Times New Roman" panose="02020603050405020304" pitchFamily="18" charset="0"/>
              </a:rPr>
              <a:t>Major Conflicts</a:t>
            </a:r>
          </a:p>
          <a:p>
            <a:pPr algn="ctr"/>
            <a:r>
              <a:rPr lang="en-US" sz="2800" dirty="0" smtClean="0">
                <a:latin typeface="Times New Roman" panose="02020603050405020304" pitchFamily="18" charset="0"/>
                <a:cs typeface="Times New Roman" panose="02020603050405020304" pitchFamily="18" charset="0"/>
              </a:rPr>
              <a:t>Inventions/Technology</a:t>
            </a:r>
          </a:p>
          <a:p>
            <a:pPr algn="ctr"/>
            <a:r>
              <a:rPr lang="en-US" sz="2800" dirty="0" smtClean="0">
                <a:latin typeface="Times New Roman" panose="02020603050405020304" pitchFamily="18" charset="0"/>
                <a:cs typeface="Times New Roman" panose="02020603050405020304" pitchFamily="18" charset="0"/>
              </a:rPr>
              <a:t>Agriculture/Industries</a:t>
            </a:r>
          </a:p>
          <a:p>
            <a:pPr algn="ctr"/>
            <a:r>
              <a:rPr lang="en-US" sz="2800" dirty="0" smtClean="0">
                <a:latin typeface="Times New Roman" panose="02020603050405020304" pitchFamily="18" charset="0"/>
                <a:cs typeface="Times New Roman" panose="02020603050405020304" pitchFamily="18" charset="0"/>
              </a:rPr>
              <a:t>Change/Growth</a:t>
            </a:r>
          </a:p>
          <a:p>
            <a:pPr algn="ctr"/>
            <a:r>
              <a:rPr lang="en-US" sz="2800" dirty="0" smtClean="0">
                <a:latin typeface="Times New Roman" panose="02020603050405020304" pitchFamily="18" charset="0"/>
                <a:cs typeface="Times New Roman" panose="02020603050405020304" pitchFamily="18" charset="0"/>
              </a:rPr>
              <a:t>Transportation</a:t>
            </a:r>
          </a:p>
          <a:p>
            <a:pPr algn="ctr"/>
            <a:r>
              <a:rPr lang="en-US" sz="2800" dirty="0" smtClean="0">
                <a:latin typeface="Times New Roman" panose="02020603050405020304" pitchFamily="18" charset="0"/>
                <a:cs typeface="Times New Roman" panose="02020603050405020304" pitchFamily="18" charset="0"/>
              </a:rPr>
              <a:t>Government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358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Times New Roman" panose="02020603050405020304" pitchFamily="18" charset="0"/>
                <a:cs typeface="Times New Roman" panose="02020603050405020304" pitchFamily="18" charset="0"/>
              </a:rPr>
              <a:t>IV. Presentation of Virtual Museum in Class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Students…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In chronological order, present era by using the smartboard and their </a:t>
            </a:r>
            <a:r>
              <a:rPr lang="en-US" dirty="0" err="1" smtClean="0">
                <a:latin typeface="Times New Roman" panose="02020603050405020304" pitchFamily="18" charset="0"/>
                <a:cs typeface="Times New Roman" panose="02020603050405020304" pitchFamily="18" charset="0"/>
              </a:rPr>
              <a:t>powerpoint</a:t>
            </a:r>
            <a:r>
              <a:rPr lang="en-US" dirty="0" smtClean="0">
                <a:latin typeface="Times New Roman" panose="02020603050405020304" pitchFamily="18" charset="0"/>
                <a:cs typeface="Times New Roman" panose="02020603050405020304" pitchFamily="18" charset="0"/>
              </a:rPr>
              <a:t> museum</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hlinkClick r:id="rId2" action="ppaction://hlinksldjump"/>
              </a:rPr>
              <a:t>Sample virtual museum</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Teachers…</a:t>
            </a:r>
          </a:p>
          <a:p>
            <a:pPr>
              <a:buFont typeface="Wingdings" pitchFamily="2" charset="2"/>
              <a:buChar char="ü"/>
            </a:pPr>
            <a:r>
              <a:rPr lang="en-US" dirty="0" smtClean="0">
                <a:latin typeface="Times New Roman" panose="02020603050405020304" pitchFamily="18" charset="0"/>
                <a:cs typeface="Times New Roman" panose="02020603050405020304" pitchFamily="18" charset="0"/>
              </a:rPr>
              <a:t>Grade the presentation as students present, using the </a:t>
            </a:r>
            <a:r>
              <a:rPr lang="en-US" dirty="0" smtClean="0">
                <a:latin typeface="Times New Roman" panose="02020603050405020304" pitchFamily="18" charset="0"/>
                <a:cs typeface="Times New Roman" panose="02020603050405020304" pitchFamily="18" charset="0"/>
                <a:hlinkClick r:id="rId2" action="ppaction://hlinksldjump"/>
              </a:rPr>
              <a:t>presentation rubric</a:t>
            </a:r>
            <a:r>
              <a:rPr lang="en-US" dirty="0" smtClean="0">
                <a:latin typeface="Times New Roman" panose="02020603050405020304" pitchFamily="18" charset="0"/>
                <a:cs typeface="Times New Roman" panose="02020603050405020304" pitchFamily="18" charset="0"/>
              </a:rPr>
              <a:t>.</a:t>
            </a:r>
          </a:p>
          <a:p>
            <a:pPr>
              <a:buFont typeface="Wingdings" pitchFamily="2" charset="2"/>
              <a:buChar char="ü"/>
            </a:pPr>
            <a:r>
              <a:rPr lang="en-US" dirty="0" smtClean="0">
                <a:latin typeface="Times New Roman" panose="02020603050405020304" pitchFamily="18" charset="0"/>
                <a:cs typeface="Times New Roman" panose="02020603050405020304" pitchFamily="18" charset="0"/>
              </a:rPr>
              <a:t>Grade the virtual museum using </a:t>
            </a:r>
            <a:r>
              <a:rPr lang="en-US" dirty="0" smtClean="0">
                <a:latin typeface="Times New Roman" panose="02020603050405020304" pitchFamily="18" charset="0"/>
                <a:cs typeface="Times New Roman" panose="02020603050405020304" pitchFamily="18" charset="0"/>
                <a:hlinkClick r:id="rId3" action="ppaction://hlinksldjump"/>
              </a:rPr>
              <a:t>rubric</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329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Times New Roman" pitchFamily="18" charset="0"/>
                <a:cs typeface="Times New Roman" pitchFamily="18" charset="0"/>
              </a:rPr>
              <a:t>North Carolina Timeline </a:t>
            </a:r>
            <a:br>
              <a:rPr lang="en-US" sz="3200" b="1" dirty="0" smtClean="0">
                <a:solidFill>
                  <a:srgbClr val="C00000"/>
                </a:solidFill>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Presentation Rubric</a:t>
            </a:r>
            <a:endParaRPr lang="en-US" sz="3200" b="1"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909454"/>
          <a:ext cx="8229600" cy="3907454"/>
        </p:xfrm>
        <a:graphic>
          <a:graphicData uri="http://schemas.openxmlformats.org/drawingml/2006/table">
            <a:tbl>
              <a:tblPr firstRow="1" firstCol="1" bandRow="1">
                <a:tableStyleId>{5C22544A-7EE6-4342-B048-85BDC9FD1C3A}</a:tableStyleId>
              </a:tblPr>
              <a:tblGrid>
                <a:gridCol w="1645801"/>
                <a:gridCol w="1645801"/>
                <a:gridCol w="1645801"/>
                <a:gridCol w="1645801"/>
                <a:gridCol w="1646396"/>
              </a:tblGrid>
              <a:tr h="229829">
                <a:tc>
                  <a:txBody>
                    <a:bodyPr/>
                    <a:lstStyle/>
                    <a:p>
                      <a:pPr marL="0" marR="0" algn="l">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4238" marR="64238" marT="0" marB="0"/>
                </a:tc>
                <a:tc>
                  <a:txBody>
                    <a:bodyPr/>
                    <a:lstStyle/>
                    <a:p>
                      <a:pPr marL="0" marR="0" algn="ctr">
                        <a:lnSpc>
                          <a:spcPct val="115000"/>
                        </a:lnSpc>
                        <a:spcBef>
                          <a:spcPts val="0"/>
                        </a:spcBef>
                        <a:spcAft>
                          <a:spcPts val="0"/>
                        </a:spcAft>
                      </a:pPr>
                      <a:r>
                        <a:rPr lang="en-US" sz="1300">
                          <a:effectLst/>
                        </a:rPr>
                        <a:t>4</a:t>
                      </a:r>
                      <a:endParaRPr lang="en-US" sz="1000">
                        <a:effectLst/>
                        <a:latin typeface="Calibri"/>
                        <a:ea typeface="Calibri"/>
                        <a:cs typeface="Times New Roman"/>
                      </a:endParaRPr>
                    </a:p>
                  </a:txBody>
                  <a:tcPr marL="64238" marR="64238" marT="0" marB="0"/>
                </a:tc>
                <a:tc>
                  <a:txBody>
                    <a:bodyPr/>
                    <a:lstStyle/>
                    <a:p>
                      <a:pPr marL="0" marR="0" algn="ctr">
                        <a:lnSpc>
                          <a:spcPct val="115000"/>
                        </a:lnSpc>
                        <a:spcBef>
                          <a:spcPts val="0"/>
                        </a:spcBef>
                        <a:spcAft>
                          <a:spcPts val="0"/>
                        </a:spcAft>
                      </a:pPr>
                      <a:r>
                        <a:rPr lang="en-US" sz="1300">
                          <a:effectLst/>
                        </a:rPr>
                        <a:t>3</a:t>
                      </a:r>
                      <a:endParaRPr lang="en-US" sz="1000">
                        <a:effectLst/>
                        <a:latin typeface="Calibri"/>
                        <a:ea typeface="Calibri"/>
                        <a:cs typeface="Times New Roman"/>
                      </a:endParaRPr>
                    </a:p>
                  </a:txBody>
                  <a:tcPr marL="64238" marR="64238" marT="0" marB="0"/>
                </a:tc>
                <a:tc>
                  <a:txBody>
                    <a:bodyPr/>
                    <a:lstStyle/>
                    <a:p>
                      <a:pPr marL="0" marR="0" algn="ctr">
                        <a:lnSpc>
                          <a:spcPct val="115000"/>
                        </a:lnSpc>
                        <a:spcBef>
                          <a:spcPts val="0"/>
                        </a:spcBef>
                        <a:spcAft>
                          <a:spcPts val="0"/>
                        </a:spcAft>
                      </a:pPr>
                      <a:r>
                        <a:rPr lang="en-US" sz="1300">
                          <a:effectLst/>
                        </a:rPr>
                        <a:t>2</a:t>
                      </a:r>
                      <a:endParaRPr lang="en-US" sz="1000">
                        <a:effectLst/>
                        <a:latin typeface="Calibri"/>
                        <a:ea typeface="Calibri"/>
                        <a:cs typeface="Times New Roman"/>
                      </a:endParaRPr>
                    </a:p>
                  </a:txBody>
                  <a:tcPr marL="64238" marR="64238" marT="0" marB="0"/>
                </a:tc>
                <a:tc>
                  <a:txBody>
                    <a:bodyPr/>
                    <a:lstStyle/>
                    <a:p>
                      <a:pPr marL="0" marR="0" algn="ctr">
                        <a:lnSpc>
                          <a:spcPct val="115000"/>
                        </a:lnSpc>
                        <a:spcBef>
                          <a:spcPts val="0"/>
                        </a:spcBef>
                        <a:spcAft>
                          <a:spcPts val="0"/>
                        </a:spcAft>
                      </a:pPr>
                      <a:r>
                        <a:rPr lang="en-US" sz="1300">
                          <a:effectLst/>
                        </a:rPr>
                        <a:t>1</a:t>
                      </a:r>
                      <a:endParaRPr lang="en-US" sz="1000">
                        <a:effectLst/>
                        <a:latin typeface="Calibri"/>
                        <a:ea typeface="Calibri"/>
                        <a:cs typeface="Times New Roman"/>
                      </a:endParaRPr>
                    </a:p>
                  </a:txBody>
                  <a:tcPr marL="64238" marR="64238" marT="0" marB="0"/>
                </a:tc>
              </a:tr>
              <a:tr h="886841">
                <a:tc>
                  <a:txBody>
                    <a:bodyPr/>
                    <a:lstStyle/>
                    <a:p>
                      <a:pPr marL="0" marR="0" algn="l">
                        <a:lnSpc>
                          <a:spcPct val="115000"/>
                        </a:lnSpc>
                        <a:spcBef>
                          <a:spcPts val="0"/>
                        </a:spcBef>
                        <a:spcAft>
                          <a:spcPts val="0"/>
                        </a:spcAft>
                      </a:pPr>
                      <a:r>
                        <a:rPr lang="en-US" sz="1100">
                          <a:effectLst/>
                        </a:rPr>
                        <a:t>Dress</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dressed to appropriately represent someone from North Carolina during given time period </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dirty="0">
                          <a:effectLst/>
                        </a:rPr>
                        <a:t> </a:t>
                      </a:r>
                      <a:endParaRPr lang="en-US" sz="1000" dirty="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dressed in costume, but does not represent someone from given time period</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not showed up in costume</a:t>
                      </a:r>
                      <a:endParaRPr lang="en-US" sz="1000">
                        <a:effectLst/>
                        <a:latin typeface="Calibri"/>
                        <a:ea typeface="Calibri"/>
                        <a:cs typeface="Times New Roman"/>
                      </a:endParaRPr>
                    </a:p>
                  </a:txBody>
                  <a:tcPr marL="64238" marR="64238" marT="0" marB="0"/>
                </a:tc>
              </a:tr>
              <a:tr h="820819">
                <a:tc>
                  <a:txBody>
                    <a:bodyPr/>
                    <a:lstStyle/>
                    <a:p>
                      <a:pPr marL="0" marR="0" algn="l">
                        <a:lnSpc>
                          <a:spcPct val="115000"/>
                        </a:lnSpc>
                        <a:spcBef>
                          <a:spcPts val="0"/>
                        </a:spcBef>
                        <a:spcAft>
                          <a:spcPts val="0"/>
                        </a:spcAft>
                      </a:pPr>
                      <a:r>
                        <a:rPr lang="en-US" sz="1100">
                          <a:effectLst/>
                        </a:rPr>
                        <a:t>Presentation Board</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chosen pictures for board that gives a strong representation of North Carolina and the given time period</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chosen picture to go on board that represent time period, but not in North Carolina</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chosen pictures that neither depicts given time period, or North Carolina</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an incomplete board</a:t>
                      </a:r>
                      <a:endParaRPr lang="en-US" sz="1000">
                        <a:effectLst/>
                        <a:latin typeface="Calibri"/>
                        <a:ea typeface="Calibri"/>
                        <a:cs typeface="Times New Roman"/>
                      </a:endParaRPr>
                    </a:p>
                  </a:txBody>
                  <a:tcPr marL="64238" marR="64238" marT="0" marB="0"/>
                </a:tc>
              </a:tr>
              <a:tr h="656655">
                <a:tc>
                  <a:txBody>
                    <a:bodyPr/>
                    <a:lstStyle/>
                    <a:p>
                      <a:pPr marL="0" marR="0" algn="l">
                        <a:lnSpc>
                          <a:spcPct val="115000"/>
                        </a:lnSpc>
                        <a:spcBef>
                          <a:spcPts val="0"/>
                        </a:spcBef>
                        <a:spcAft>
                          <a:spcPts val="0"/>
                        </a:spcAft>
                      </a:pPr>
                      <a:r>
                        <a:rPr lang="en-US" sz="1100">
                          <a:effectLst/>
                        </a:rPr>
                        <a:t>Presentation during Wax Museum</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Can give overview as well as explain pictures on board and answer most questions asked</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Can give overview and explain pictures on board, but can not answer questions asked by audience</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Can give overview but cannot explain pictures on board, or answer questions asked by audience</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Did not present any information during Wax Museum</a:t>
                      </a:r>
                      <a:endParaRPr lang="en-US" sz="1000">
                        <a:effectLst/>
                      </a:endParaRPr>
                    </a:p>
                    <a:p>
                      <a:pPr marL="0" marR="0" algn="l">
                        <a:lnSpc>
                          <a:spcPct val="115000"/>
                        </a:lnSpc>
                        <a:spcBef>
                          <a:spcPts val="0"/>
                        </a:spcBef>
                        <a:spcAft>
                          <a:spcPts val="0"/>
                        </a:spcAft>
                      </a:pPr>
                      <a:r>
                        <a:rPr lang="en-US" sz="900">
                          <a:effectLst/>
                        </a:rPr>
                        <a:t> </a:t>
                      </a:r>
                      <a:endParaRPr lang="en-US" sz="1000">
                        <a:effectLst/>
                        <a:latin typeface="Calibri"/>
                        <a:ea typeface="Calibri"/>
                        <a:cs typeface="Times New Roman"/>
                      </a:endParaRPr>
                    </a:p>
                  </a:txBody>
                  <a:tcPr marL="64238" marR="64238" marT="0" marB="0"/>
                </a:tc>
              </a:tr>
              <a:tr h="656655">
                <a:tc>
                  <a:txBody>
                    <a:bodyPr/>
                    <a:lstStyle/>
                    <a:p>
                      <a:pPr marL="0" marR="0" algn="l">
                        <a:lnSpc>
                          <a:spcPct val="115000"/>
                        </a:lnSpc>
                        <a:spcBef>
                          <a:spcPts val="0"/>
                        </a:spcBef>
                        <a:spcAft>
                          <a:spcPts val="0"/>
                        </a:spcAft>
                      </a:pPr>
                      <a:r>
                        <a:rPr lang="en-US" sz="1100">
                          <a:effectLst/>
                        </a:rPr>
                        <a:t>Presentation in class</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Showed a strong knowledge of time period and shared an equal amount of presentation time with group members</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Showed a strong knowledge of time period, but did not share an equal amount of presentation time with group</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Showed little knowledge about time period and did not share an equal amount of presentation time with group</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Did not present any information during class presentation</a:t>
                      </a:r>
                      <a:endParaRPr lang="en-US" sz="1000">
                        <a:effectLst/>
                        <a:latin typeface="Calibri"/>
                        <a:ea typeface="Calibri"/>
                        <a:cs typeface="Times New Roman"/>
                      </a:endParaRPr>
                    </a:p>
                  </a:txBody>
                  <a:tcPr marL="64238" marR="64238" marT="0" marB="0"/>
                </a:tc>
              </a:tr>
              <a:tr h="656655">
                <a:tc>
                  <a:txBody>
                    <a:bodyPr/>
                    <a:lstStyle/>
                    <a:p>
                      <a:pPr marL="0" marR="0" algn="l">
                        <a:lnSpc>
                          <a:spcPct val="115000"/>
                        </a:lnSpc>
                        <a:spcBef>
                          <a:spcPts val="0"/>
                        </a:spcBef>
                        <a:spcAft>
                          <a:spcPts val="0"/>
                        </a:spcAft>
                      </a:pPr>
                      <a:r>
                        <a:rPr lang="en-US" sz="1100">
                          <a:effectLst/>
                        </a:rPr>
                        <a:t>Collaboration and Cooperation with group</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Worked well with group and contributed an equal amount of information for project. Was on task at all times </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Worked well with group, contributed information on project, but did not stay on task the entire time</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Worked well with group, but did not contribute information to group and did not stay on task</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dirty="0">
                          <a:effectLst/>
                        </a:rPr>
                        <a:t>Did not get along with group members, did not contribute information, did not stay on task</a:t>
                      </a:r>
                      <a:endParaRPr lang="en-US" sz="1000" dirty="0">
                        <a:effectLst/>
                        <a:latin typeface="Calibri"/>
                        <a:ea typeface="Calibri"/>
                        <a:cs typeface="Times New Roman"/>
                      </a:endParaRPr>
                    </a:p>
                  </a:txBody>
                  <a:tcPr marL="64238" marR="64238" marT="0" marB="0"/>
                </a:tc>
              </a:tr>
            </a:tbl>
          </a:graphicData>
        </a:graphic>
      </p:graphicFrame>
      <p:pic>
        <p:nvPicPr>
          <p:cNvPr id="1025" name="Picture 1">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096000"/>
            <a:ext cx="512763"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95127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itchFamily="18" charset="0"/>
                <a:cs typeface="Times New Roman" pitchFamily="18" charset="0"/>
              </a:rPr>
              <a:t>Virtual Museum Rubric</a:t>
            </a:r>
            <a:endParaRPr lang="en-US" b="1"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898748"/>
          <a:ext cx="8229600" cy="3928866"/>
        </p:xfrm>
        <a:graphic>
          <a:graphicData uri="http://schemas.openxmlformats.org/drawingml/2006/table">
            <a:tbl>
              <a:tblPr firstRow="1" firstCol="1" bandRow="1">
                <a:tableStyleId>{5C22544A-7EE6-4342-B048-85BDC9FD1C3A}</a:tableStyleId>
              </a:tblPr>
              <a:tblGrid>
                <a:gridCol w="1645801"/>
                <a:gridCol w="1645801"/>
                <a:gridCol w="1645801"/>
                <a:gridCol w="1645801"/>
                <a:gridCol w="1646396"/>
              </a:tblGrid>
              <a:tr h="229829">
                <a:tc>
                  <a:txBody>
                    <a:bodyPr/>
                    <a:lstStyle/>
                    <a:p>
                      <a:pPr marL="0" marR="0" algn="l">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4238" marR="64238" marT="0" marB="0"/>
                </a:tc>
                <a:tc>
                  <a:txBody>
                    <a:bodyPr/>
                    <a:lstStyle/>
                    <a:p>
                      <a:pPr marL="0" marR="0" algn="ctr">
                        <a:lnSpc>
                          <a:spcPct val="115000"/>
                        </a:lnSpc>
                        <a:spcBef>
                          <a:spcPts val="0"/>
                        </a:spcBef>
                        <a:spcAft>
                          <a:spcPts val="0"/>
                        </a:spcAft>
                      </a:pPr>
                      <a:r>
                        <a:rPr lang="en-US" sz="1300">
                          <a:effectLst/>
                        </a:rPr>
                        <a:t>4</a:t>
                      </a:r>
                      <a:endParaRPr lang="en-US" sz="1000">
                        <a:effectLst/>
                        <a:latin typeface="Calibri"/>
                        <a:ea typeface="Calibri"/>
                        <a:cs typeface="Times New Roman"/>
                      </a:endParaRPr>
                    </a:p>
                  </a:txBody>
                  <a:tcPr marL="64238" marR="64238" marT="0" marB="0"/>
                </a:tc>
                <a:tc>
                  <a:txBody>
                    <a:bodyPr/>
                    <a:lstStyle/>
                    <a:p>
                      <a:pPr marL="0" marR="0" algn="ctr">
                        <a:lnSpc>
                          <a:spcPct val="115000"/>
                        </a:lnSpc>
                        <a:spcBef>
                          <a:spcPts val="0"/>
                        </a:spcBef>
                        <a:spcAft>
                          <a:spcPts val="0"/>
                        </a:spcAft>
                      </a:pPr>
                      <a:r>
                        <a:rPr lang="en-US" sz="1300">
                          <a:effectLst/>
                        </a:rPr>
                        <a:t>3</a:t>
                      </a:r>
                      <a:endParaRPr lang="en-US" sz="1000">
                        <a:effectLst/>
                        <a:latin typeface="Calibri"/>
                        <a:ea typeface="Calibri"/>
                        <a:cs typeface="Times New Roman"/>
                      </a:endParaRPr>
                    </a:p>
                  </a:txBody>
                  <a:tcPr marL="64238" marR="64238" marT="0" marB="0"/>
                </a:tc>
                <a:tc>
                  <a:txBody>
                    <a:bodyPr/>
                    <a:lstStyle/>
                    <a:p>
                      <a:pPr marL="0" marR="0" algn="ctr">
                        <a:lnSpc>
                          <a:spcPct val="115000"/>
                        </a:lnSpc>
                        <a:spcBef>
                          <a:spcPts val="0"/>
                        </a:spcBef>
                        <a:spcAft>
                          <a:spcPts val="0"/>
                        </a:spcAft>
                      </a:pPr>
                      <a:r>
                        <a:rPr lang="en-US" sz="1300">
                          <a:effectLst/>
                        </a:rPr>
                        <a:t>2</a:t>
                      </a:r>
                      <a:endParaRPr lang="en-US" sz="1000">
                        <a:effectLst/>
                        <a:latin typeface="Calibri"/>
                        <a:ea typeface="Calibri"/>
                        <a:cs typeface="Times New Roman"/>
                      </a:endParaRPr>
                    </a:p>
                  </a:txBody>
                  <a:tcPr marL="64238" marR="64238" marT="0" marB="0"/>
                </a:tc>
                <a:tc>
                  <a:txBody>
                    <a:bodyPr/>
                    <a:lstStyle/>
                    <a:p>
                      <a:pPr marL="0" marR="0" algn="ctr">
                        <a:lnSpc>
                          <a:spcPct val="115000"/>
                        </a:lnSpc>
                        <a:spcBef>
                          <a:spcPts val="0"/>
                        </a:spcBef>
                        <a:spcAft>
                          <a:spcPts val="0"/>
                        </a:spcAft>
                      </a:pPr>
                      <a:r>
                        <a:rPr lang="en-US" sz="1300">
                          <a:effectLst/>
                        </a:rPr>
                        <a:t>1</a:t>
                      </a:r>
                      <a:endParaRPr lang="en-US" sz="1000">
                        <a:effectLst/>
                        <a:latin typeface="Calibri"/>
                        <a:ea typeface="Calibri"/>
                        <a:cs typeface="Times New Roman"/>
                      </a:endParaRPr>
                    </a:p>
                  </a:txBody>
                  <a:tcPr marL="64238" marR="64238" marT="0" marB="0"/>
                </a:tc>
              </a:tr>
              <a:tr h="886841">
                <a:tc>
                  <a:txBody>
                    <a:bodyPr/>
                    <a:lstStyle/>
                    <a:p>
                      <a:pPr marL="0" marR="0" algn="l">
                        <a:lnSpc>
                          <a:spcPct val="115000"/>
                        </a:lnSpc>
                        <a:spcBef>
                          <a:spcPts val="0"/>
                        </a:spcBef>
                        <a:spcAft>
                          <a:spcPts val="0"/>
                        </a:spcAft>
                      </a:pPr>
                      <a:r>
                        <a:rPr lang="en-US" sz="1100">
                          <a:effectLst/>
                        </a:rPr>
                        <a:t>Lobby</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pictures and headings for all 8 Topics. Included heading with name of time period and years. </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pictures for 8 topics without headings. Includes heading with name of time period and years</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pictures for fewer than 8 topics without headings. Does not include heading with time period and years</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few or no pictures or headings for topics. Does not include heading with time period.</a:t>
                      </a:r>
                      <a:endParaRPr lang="en-US" sz="1000">
                        <a:effectLst/>
                        <a:latin typeface="Calibri"/>
                        <a:ea typeface="Calibri"/>
                        <a:cs typeface="Times New Roman"/>
                      </a:endParaRPr>
                    </a:p>
                  </a:txBody>
                  <a:tcPr marL="64238" marR="64238" marT="0" marB="0"/>
                </a:tc>
              </a:tr>
              <a:tr h="740521">
                <a:tc>
                  <a:txBody>
                    <a:bodyPr/>
                    <a:lstStyle/>
                    <a:p>
                      <a:pPr marL="0" marR="0" algn="l">
                        <a:lnSpc>
                          <a:spcPct val="115000"/>
                        </a:lnSpc>
                        <a:spcBef>
                          <a:spcPts val="0"/>
                        </a:spcBef>
                        <a:spcAft>
                          <a:spcPts val="0"/>
                        </a:spcAft>
                      </a:pPr>
                      <a:r>
                        <a:rPr lang="en-US" sz="1100">
                          <a:effectLst/>
                        </a:rPr>
                        <a:t>Hyperlinks</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hyperlinked all pictures to the matching slide, including the title heading to the Overview slide</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hyperlinked at least 6 of the pictures to the correct slide, including the title heading to the overview slide.</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hyperlinked at least 4 pictures to the correct slide</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Has hyperlinked 2 or less pictures to the correct slide.</a:t>
                      </a:r>
                      <a:endParaRPr lang="en-US" sz="1000">
                        <a:effectLst/>
                        <a:latin typeface="Calibri"/>
                        <a:ea typeface="Calibri"/>
                        <a:cs typeface="Times New Roman"/>
                      </a:endParaRPr>
                    </a:p>
                  </a:txBody>
                  <a:tcPr marL="64238" marR="64238" marT="0" marB="0"/>
                </a:tc>
              </a:tr>
              <a:tr h="656655">
                <a:tc>
                  <a:txBody>
                    <a:bodyPr/>
                    <a:lstStyle/>
                    <a:p>
                      <a:pPr marL="0" marR="0" algn="l">
                        <a:lnSpc>
                          <a:spcPct val="115000"/>
                        </a:lnSpc>
                        <a:spcBef>
                          <a:spcPts val="0"/>
                        </a:spcBef>
                        <a:spcAft>
                          <a:spcPts val="0"/>
                        </a:spcAft>
                      </a:pPr>
                      <a:r>
                        <a:rPr lang="en-US" sz="1100">
                          <a:effectLst/>
                        </a:rPr>
                        <a:t>Resources</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Included websites on every slide in which information was found.  </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Included websites on at least 6 of the slides in which information was found.</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Included websites on at least 4 of the slides in which information was found</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Included websites on 2 or less of the slides in which information was found.</a:t>
                      </a:r>
                      <a:endParaRPr lang="en-US" sz="1000">
                        <a:effectLst/>
                      </a:endParaRPr>
                    </a:p>
                    <a:p>
                      <a:pPr marL="0" marR="0" algn="l">
                        <a:lnSpc>
                          <a:spcPct val="115000"/>
                        </a:lnSpc>
                        <a:spcBef>
                          <a:spcPts val="0"/>
                        </a:spcBef>
                        <a:spcAft>
                          <a:spcPts val="0"/>
                        </a:spcAft>
                      </a:pPr>
                      <a:r>
                        <a:rPr lang="en-US" sz="900">
                          <a:effectLst/>
                        </a:rPr>
                        <a:t> </a:t>
                      </a:r>
                      <a:endParaRPr lang="en-US" sz="1000">
                        <a:effectLst/>
                        <a:latin typeface="Calibri"/>
                        <a:ea typeface="Calibri"/>
                        <a:cs typeface="Times New Roman"/>
                      </a:endParaRPr>
                    </a:p>
                  </a:txBody>
                  <a:tcPr marL="64238" marR="64238" marT="0" marB="0"/>
                </a:tc>
              </a:tr>
              <a:tr h="820819">
                <a:tc>
                  <a:txBody>
                    <a:bodyPr/>
                    <a:lstStyle/>
                    <a:p>
                      <a:pPr marL="0" marR="0" algn="l">
                        <a:lnSpc>
                          <a:spcPct val="115000"/>
                        </a:lnSpc>
                        <a:spcBef>
                          <a:spcPts val="0"/>
                        </a:spcBef>
                        <a:spcAft>
                          <a:spcPts val="0"/>
                        </a:spcAft>
                      </a:pPr>
                      <a:r>
                        <a:rPr lang="en-US" sz="1100">
                          <a:effectLst/>
                        </a:rPr>
                        <a:t>Overview</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A strong, clear overview of time period given, including what the time period means, or what the cause of the time period was</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Overview is included but is not clear.  Understanding of the time period is not evident.</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Overview is in no way connected to the time period</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No overview is included</a:t>
                      </a:r>
                      <a:endParaRPr lang="en-US" sz="1000">
                        <a:effectLst/>
                        <a:latin typeface="Calibri"/>
                        <a:ea typeface="Calibri"/>
                        <a:cs typeface="Times New Roman"/>
                      </a:endParaRPr>
                    </a:p>
                  </a:txBody>
                  <a:tcPr marL="64238" marR="64238" marT="0" marB="0"/>
                </a:tc>
              </a:tr>
              <a:tr h="594201">
                <a:tc>
                  <a:txBody>
                    <a:bodyPr/>
                    <a:lstStyle/>
                    <a:p>
                      <a:pPr marL="0" marR="0" algn="l">
                        <a:lnSpc>
                          <a:spcPct val="115000"/>
                        </a:lnSpc>
                        <a:spcBef>
                          <a:spcPts val="0"/>
                        </a:spcBef>
                        <a:spcAft>
                          <a:spcPts val="0"/>
                        </a:spcAft>
                      </a:pPr>
                      <a:r>
                        <a:rPr lang="en-US" sz="1100">
                          <a:effectLst/>
                        </a:rPr>
                        <a:t>Information on Slides</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dirty="0">
                          <a:effectLst/>
                        </a:rPr>
                        <a:t> </a:t>
                      </a:r>
                      <a:endParaRPr lang="en-US" sz="1000" dirty="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 </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a:effectLst/>
                        </a:rPr>
                        <a:t> </a:t>
                      </a:r>
                      <a:endParaRPr lang="en-US" sz="1000">
                        <a:effectLst/>
                        <a:latin typeface="Calibri"/>
                        <a:ea typeface="Calibri"/>
                        <a:cs typeface="Times New Roman"/>
                      </a:endParaRPr>
                    </a:p>
                  </a:txBody>
                  <a:tcPr marL="64238" marR="64238" marT="0" marB="0"/>
                </a:tc>
                <a:tc>
                  <a:txBody>
                    <a:bodyPr/>
                    <a:lstStyle/>
                    <a:p>
                      <a:pPr marL="0" marR="0" algn="l">
                        <a:lnSpc>
                          <a:spcPct val="115000"/>
                        </a:lnSpc>
                        <a:spcBef>
                          <a:spcPts val="0"/>
                        </a:spcBef>
                        <a:spcAft>
                          <a:spcPts val="0"/>
                        </a:spcAft>
                      </a:pPr>
                      <a:r>
                        <a:rPr lang="en-US" sz="900" dirty="0">
                          <a:effectLst/>
                        </a:rPr>
                        <a:t> </a:t>
                      </a:r>
                      <a:endParaRPr lang="en-US" sz="1000" dirty="0">
                        <a:effectLst/>
                        <a:latin typeface="Calibri"/>
                        <a:ea typeface="Calibri"/>
                        <a:cs typeface="Times New Roman"/>
                      </a:endParaRPr>
                    </a:p>
                  </a:txBody>
                  <a:tcPr marL="64238" marR="64238" marT="0" marB="0"/>
                </a:tc>
              </a:tr>
            </a:tbl>
          </a:graphicData>
        </a:graphic>
      </p:graphicFrame>
      <p:pic>
        <p:nvPicPr>
          <p:cNvPr id="2049" name="Picture 1">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019800"/>
            <a:ext cx="512763"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7507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askerville Old Face" panose="02020602080505020303" pitchFamily="18" charset="0"/>
                <a:cs typeface="Times New Roman" panose="02020603050405020304" pitchFamily="18" charset="0"/>
              </a:rPr>
              <a:t>V</a:t>
            </a:r>
            <a:r>
              <a:rPr lang="en-US" b="1" dirty="0">
                <a:latin typeface="Baskerville Old Face" panose="02020602080505020303" pitchFamily="18" charset="0"/>
                <a:cs typeface="Times New Roman" panose="02020603050405020304" pitchFamily="18" charset="0"/>
              </a:rPr>
              <a:t>. </a:t>
            </a:r>
            <a:r>
              <a:rPr lang="en-US" b="1" dirty="0" smtClean="0">
                <a:latin typeface="Baskerville Old Face" panose="02020602080505020303" pitchFamily="18" charset="0"/>
                <a:cs typeface="Times New Roman" panose="02020603050405020304" pitchFamily="18" charset="0"/>
              </a:rPr>
              <a:t>Present Museum to parents, </a:t>
            </a:r>
            <a:br>
              <a:rPr lang="en-US" b="1" dirty="0" smtClean="0">
                <a:latin typeface="Baskerville Old Face" panose="02020602080505020303" pitchFamily="18" charset="0"/>
                <a:cs typeface="Times New Roman" panose="02020603050405020304" pitchFamily="18" charset="0"/>
              </a:rPr>
            </a:br>
            <a:r>
              <a:rPr lang="en-US" b="1" dirty="0" smtClean="0">
                <a:latin typeface="Baskerville Old Face" panose="02020602080505020303" pitchFamily="18" charset="0"/>
                <a:cs typeface="Times New Roman" panose="02020603050405020304" pitchFamily="18" charset="0"/>
              </a:rPr>
              <a:t>teachers and students</a:t>
            </a:r>
            <a:endParaRPr lang="en-US" dirty="0"/>
          </a:p>
        </p:txBody>
      </p:sp>
      <p:sp>
        <p:nvSpPr>
          <p:cNvPr id="3" name="Content Placeholder 2"/>
          <p:cNvSpPr>
            <a:spLocks noGrp="1"/>
          </p:cNvSpPr>
          <p:nvPr>
            <p:ph idx="1"/>
          </p:nvPr>
        </p:nvSpPr>
        <p:spPr/>
        <p:txBody>
          <a:bodyPr/>
          <a:lstStyle/>
          <a:p>
            <a:pPr marL="0" indent="0">
              <a:buNone/>
            </a:pPr>
            <a:r>
              <a:rPr lang="en-US" b="1" u="sng" dirty="0" smtClean="0">
                <a:latin typeface="Times New Roman" pitchFamily="18" charset="0"/>
                <a:cs typeface="Times New Roman" pitchFamily="18" charset="0"/>
              </a:rPr>
              <a:t>Things needed:</a:t>
            </a:r>
          </a:p>
          <a:p>
            <a:pPr>
              <a:buFont typeface="Wingdings" pitchFamily="2" charset="2"/>
              <a:buChar char="Ø"/>
            </a:pPr>
            <a:r>
              <a:rPr lang="en-US" dirty="0" smtClean="0">
                <a:latin typeface="Times New Roman" pitchFamily="18" charset="0"/>
                <a:cs typeface="Times New Roman" pitchFamily="18" charset="0"/>
              </a:rPr>
              <a:t>Students dressed to depict era</a:t>
            </a:r>
          </a:p>
          <a:p>
            <a:pPr>
              <a:buFont typeface="Wingdings" pitchFamily="2" charset="2"/>
              <a:buChar char="Ø"/>
            </a:pPr>
            <a:r>
              <a:rPr lang="en-US" dirty="0" smtClean="0">
                <a:latin typeface="Times New Roman" pitchFamily="18" charset="0"/>
                <a:cs typeface="Times New Roman" pitchFamily="18" charset="0"/>
              </a:rPr>
              <a:t>Artifacts for each era</a:t>
            </a:r>
          </a:p>
          <a:p>
            <a:pPr>
              <a:buFont typeface="Wingdings" pitchFamily="2" charset="2"/>
              <a:buChar char="Ø"/>
            </a:pPr>
            <a:r>
              <a:rPr lang="en-US" dirty="0" smtClean="0">
                <a:latin typeface="Times New Roman" pitchFamily="18" charset="0"/>
                <a:cs typeface="Times New Roman" pitchFamily="18" charset="0"/>
              </a:rPr>
              <a:t>Photo boards</a:t>
            </a:r>
          </a:p>
          <a:p>
            <a:pPr>
              <a:buFont typeface="Wingdings" pitchFamily="2" charset="2"/>
              <a:buChar char="Ø"/>
            </a:pPr>
            <a:r>
              <a:rPr lang="en-US" dirty="0" smtClean="0">
                <a:latin typeface="Times New Roman" pitchFamily="18" charset="0"/>
                <a:cs typeface="Times New Roman" pitchFamily="18" charset="0"/>
              </a:rPr>
              <a:t>Mac books with virtual museums</a:t>
            </a:r>
          </a:p>
          <a:p>
            <a:pPr>
              <a:buFont typeface="Wingdings" pitchFamily="2" charset="2"/>
              <a:buChar char="Ø"/>
            </a:pPr>
            <a:r>
              <a:rPr lang="en-US" dirty="0" smtClean="0">
                <a:latin typeface="Times New Roman" pitchFamily="18" charset="0"/>
                <a:cs typeface="Times New Roman" pitchFamily="18" charset="0"/>
              </a:rPr>
              <a:t>Students as guides, timing each station and keeping traffic moving.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008370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latin typeface="Times New Roman" pitchFamily="18" charset="0"/>
                <a:cs typeface="Times New Roman" pitchFamily="18" charset="0"/>
              </a:rPr>
              <a:t>Resources</a:t>
            </a:r>
            <a:endParaRPr lang="en-US" u="sng"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200" dirty="0" smtClean="0">
                <a:solidFill>
                  <a:schemeClr val="bg1"/>
                </a:solidFill>
              </a:rPr>
              <a:t>http://unceduc415.pbworks.com/w/page/24768953/I%3A%20The%20Running%20of%20the%20Railroads%20and%20Their%20Impact%20on%20Society</a:t>
            </a:r>
          </a:p>
          <a:p>
            <a:r>
              <a:rPr lang="en-US" sz="1200" dirty="0" smtClean="0">
                <a:solidFill>
                  <a:schemeClr val="bg1"/>
                </a:solidFill>
              </a:rPr>
              <a:t>http://www.tarheelpress.com/ET1.html</a:t>
            </a:r>
          </a:p>
          <a:p>
            <a:r>
              <a:rPr lang="en-US" sz="1200" dirty="0" smtClean="0">
                <a:solidFill>
                  <a:schemeClr val="bg1"/>
                </a:solidFill>
              </a:rPr>
              <a:t>http://www.corestandards.org/ELA-Literacy/SL/4/</a:t>
            </a:r>
          </a:p>
          <a:p>
            <a:r>
              <a:rPr lang="en-US" sz="1200" dirty="0" smtClean="0">
                <a:solidFill>
                  <a:schemeClr val="bg1"/>
                </a:solidFill>
              </a:rPr>
              <a:t>http://seriouslyepicstuff.com/20-seriously-epic-historical-bw-photographs-of-americans/</a:t>
            </a:r>
            <a:endParaRPr lang="en-US" sz="1200" dirty="0">
              <a:solidFill>
                <a:schemeClr val="bg1"/>
              </a:solidFill>
            </a:endParaRPr>
          </a:p>
        </p:txBody>
      </p:sp>
    </p:spTree>
    <p:extLst>
      <p:ext uri="{BB962C8B-B14F-4D97-AF65-F5344CB8AC3E}">
        <p14:creationId xmlns:p14="http://schemas.microsoft.com/office/powerpoint/2010/main" val="3955074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solidFill>
                  <a:schemeClr val="bg1">
                    <a:lumMod val="95000"/>
                  </a:schemeClr>
                </a:solidFill>
                <a:latin typeface="Baskerville Old Face" panose="02020602080505020303" pitchFamily="18" charset="0"/>
                <a:cs typeface="Times New Roman" panose="02020603050405020304" pitchFamily="18" charset="0"/>
              </a:rPr>
              <a:t>4</a:t>
            </a:r>
            <a:r>
              <a:rPr lang="en-US" u="sng" baseline="30000" dirty="0" smtClean="0">
                <a:solidFill>
                  <a:schemeClr val="bg1">
                    <a:lumMod val="95000"/>
                  </a:schemeClr>
                </a:solidFill>
                <a:latin typeface="Baskerville Old Face" panose="02020602080505020303" pitchFamily="18" charset="0"/>
                <a:cs typeface="Times New Roman" panose="02020603050405020304" pitchFamily="18" charset="0"/>
              </a:rPr>
              <a:t>th</a:t>
            </a:r>
            <a:r>
              <a:rPr lang="en-US" u="sng" dirty="0" smtClean="0">
                <a:solidFill>
                  <a:schemeClr val="bg1">
                    <a:lumMod val="95000"/>
                  </a:schemeClr>
                </a:solidFill>
                <a:latin typeface="Baskerville Old Face" panose="02020602080505020303" pitchFamily="18" charset="0"/>
                <a:cs typeface="Times New Roman" panose="02020603050405020304" pitchFamily="18" charset="0"/>
              </a:rPr>
              <a:t> Grade Standards Addressed</a:t>
            </a:r>
            <a:endParaRPr lang="en-US" u="sng" dirty="0">
              <a:solidFill>
                <a:schemeClr val="bg1">
                  <a:lumMod val="95000"/>
                </a:schemeClr>
              </a:solidFill>
              <a:latin typeface="Baskerville Old Face" panose="02020602080505020303"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876800"/>
          </a:xfrm>
        </p:spPr>
        <p:txBody>
          <a:bodyPr>
            <a:normAutofit/>
          </a:bodyPr>
          <a:lstStyle/>
          <a:p>
            <a:endParaRPr lang="en-US" sz="1600" dirty="0" smtClean="0">
              <a:solidFill>
                <a:schemeClr val="bg1"/>
              </a:solidFill>
              <a:latin typeface="Times New Roman" panose="02020603050405020304" pitchFamily="18" charset="0"/>
              <a:cs typeface="Times New Roman" panose="02020603050405020304" pitchFamily="18" charset="0"/>
            </a:endParaRPr>
          </a:p>
          <a:p>
            <a:endParaRPr lang="en-US" sz="1600" dirty="0" smtClean="0">
              <a:solidFill>
                <a:schemeClr val="bg1"/>
              </a:solidFill>
              <a:latin typeface="Times New Roman" panose="02020603050405020304" pitchFamily="18" charset="0"/>
              <a:cs typeface="Times New Roman" panose="02020603050405020304" pitchFamily="18" charset="0"/>
            </a:endParaRPr>
          </a:p>
          <a:p>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304800" y="914400"/>
            <a:ext cx="8458200" cy="5678478"/>
          </a:xfrm>
          <a:prstGeom prst="rect">
            <a:avLst/>
          </a:prstGeom>
        </p:spPr>
        <p:txBody>
          <a:bodyPr wrap="square">
            <a:spAutoFit/>
          </a:bodyPr>
          <a:lstStyle/>
          <a:p>
            <a:pPr algn="ctr"/>
            <a:r>
              <a:rPr lang="en-US" sz="2000" b="1" dirty="0" smtClean="0">
                <a:solidFill>
                  <a:srgbClr val="FFC000"/>
                </a:solidFill>
                <a:latin typeface="Times New Roman" panose="02020603050405020304" pitchFamily="18" charset="0"/>
                <a:cs typeface="Times New Roman" panose="02020603050405020304" pitchFamily="18" charset="0"/>
              </a:rPr>
              <a:t>Language: Informational Text</a:t>
            </a:r>
          </a:p>
          <a:p>
            <a:endParaRPr lang="en-US" sz="1000" b="1" dirty="0" smtClean="0">
              <a:solidFill>
                <a:srgbClr val="FFC000"/>
              </a:solidFill>
              <a:latin typeface="Times New Roman" panose="02020603050405020304" pitchFamily="18" charset="0"/>
              <a:cs typeface="Times New Roman" panose="02020603050405020304" pitchFamily="18" charset="0"/>
            </a:endParaRPr>
          </a:p>
          <a:p>
            <a:r>
              <a:rPr lang="en-US" sz="1600" b="1" u="sng" dirty="0" smtClean="0">
                <a:solidFill>
                  <a:srgbClr val="FFC000"/>
                </a:solidFill>
                <a:latin typeface="Times New Roman" panose="02020603050405020304" pitchFamily="18" charset="0"/>
                <a:cs typeface="Times New Roman" panose="02020603050405020304" pitchFamily="18" charset="0"/>
              </a:rPr>
              <a:t>Key Ideas and Details:</a:t>
            </a:r>
          </a:p>
          <a:p>
            <a:endParaRPr lang="en-US" sz="1500" u="sng" dirty="0" smtClean="0">
              <a:solidFill>
                <a:srgbClr val="FFC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500" u="sng" cap="all" dirty="0" smtClean="0">
                <a:solidFill>
                  <a:srgbClr val="FFC000"/>
                </a:solidFill>
                <a:latin typeface="Times New Roman" panose="02020603050405020304" pitchFamily="18" charset="0"/>
                <a:cs typeface="Times New Roman" panose="02020603050405020304" pitchFamily="18" charset="0"/>
              </a:rPr>
              <a:t>CCSS.ELA-LITERACY.RI.4.1</a:t>
            </a:r>
            <a:r>
              <a:rPr lang="en-US" sz="1500" u="sng" dirty="0" smtClean="0">
                <a:solidFill>
                  <a:srgbClr val="FFC000"/>
                </a:solidFill>
                <a:latin typeface="Times New Roman" panose="02020603050405020304" pitchFamily="18" charset="0"/>
                <a:cs typeface="Times New Roman" panose="02020603050405020304" pitchFamily="18" charset="0"/>
              </a:rPr>
              <a:t/>
            </a:r>
            <a:br>
              <a:rPr lang="en-US" sz="1500" u="sng" dirty="0" smtClean="0">
                <a:solidFill>
                  <a:srgbClr val="FFC000"/>
                </a:solidFill>
                <a:latin typeface="Times New Roman" panose="02020603050405020304" pitchFamily="18" charset="0"/>
                <a:cs typeface="Times New Roman" panose="02020603050405020304" pitchFamily="18" charset="0"/>
              </a:rPr>
            </a:br>
            <a:r>
              <a:rPr lang="en-US" sz="1500" dirty="0" smtClean="0">
                <a:solidFill>
                  <a:schemeClr val="bg1"/>
                </a:solidFill>
                <a:latin typeface="Times New Roman" panose="02020603050405020304" pitchFamily="18" charset="0"/>
                <a:cs typeface="Times New Roman" panose="02020603050405020304" pitchFamily="18" charset="0"/>
              </a:rPr>
              <a:t>Refer to details and examples in a text when explaining what the text says explicitly and when drawing inferences from the text.</a:t>
            </a:r>
          </a:p>
          <a:p>
            <a:pPr marL="285750" indent="-285750">
              <a:buFont typeface="Arial" panose="020B0604020202020204" pitchFamily="34" charset="0"/>
              <a:buChar char="•"/>
            </a:pPr>
            <a:r>
              <a:rPr lang="en-US" sz="1500" u="sng" cap="all" dirty="0" smtClean="0">
                <a:solidFill>
                  <a:srgbClr val="FFC000"/>
                </a:solidFill>
                <a:latin typeface="Times New Roman" panose="02020603050405020304" pitchFamily="18" charset="0"/>
                <a:cs typeface="Times New Roman" panose="02020603050405020304" pitchFamily="18" charset="0"/>
              </a:rPr>
              <a:t>CCSS.ELA-LITERACY.RI.4.2</a:t>
            </a:r>
            <a:r>
              <a:rPr lang="en-US" sz="1500" dirty="0" smtClean="0">
                <a:solidFill>
                  <a:schemeClr val="bg1"/>
                </a:solidFill>
                <a:latin typeface="Times New Roman" panose="02020603050405020304" pitchFamily="18" charset="0"/>
                <a:cs typeface="Times New Roman" panose="02020603050405020304" pitchFamily="18" charset="0"/>
              </a:rPr>
              <a:t/>
            </a:r>
            <a:br>
              <a:rPr lang="en-US" sz="1500" dirty="0" smtClean="0">
                <a:solidFill>
                  <a:schemeClr val="bg1"/>
                </a:solidFill>
                <a:latin typeface="Times New Roman" panose="02020603050405020304" pitchFamily="18" charset="0"/>
                <a:cs typeface="Times New Roman" panose="02020603050405020304" pitchFamily="18" charset="0"/>
              </a:rPr>
            </a:br>
            <a:r>
              <a:rPr lang="en-US" sz="1500" dirty="0" smtClean="0">
                <a:solidFill>
                  <a:schemeClr val="bg1"/>
                </a:solidFill>
                <a:latin typeface="Times New Roman" panose="02020603050405020304" pitchFamily="18" charset="0"/>
                <a:cs typeface="Times New Roman" panose="02020603050405020304" pitchFamily="18" charset="0"/>
              </a:rPr>
              <a:t>Determine the main idea of a text and explain how it is supported by key details; summarize the text.</a:t>
            </a:r>
          </a:p>
          <a:p>
            <a:pPr marL="285750" indent="-285750">
              <a:buFont typeface="Arial" panose="020B0604020202020204" pitchFamily="34" charset="0"/>
              <a:buChar char="•"/>
            </a:pPr>
            <a:r>
              <a:rPr lang="en-US" sz="1500" u="sng" cap="all" dirty="0" smtClean="0">
                <a:solidFill>
                  <a:srgbClr val="FFC000"/>
                </a:solidFill>
                <a:latin typeface="Times New Roman" panose="02020603050405020304" pitchFamily="18" charset="0"/>
                <a:cs typeface="Times New Roman" panose="02020603050405020304" pitchFamily="18" charset="0"/>
              </a:rPr>
              <a:t>CCSS.ELA-LITERACY.RI.4.3</a:t>
            </a:r>
            <a:r>
              <a:rPr lang="en-US" sz="1500" dirty="0" smtClean="0">
                <a:solidFill>
                  <a:schemeClr val="bg1"/>
                </a:solidFill>
                <a:latin typeface="Times New Roman" panose="02020603050405020304" pitchFamily="18" charset="0"/>
                <a:cs typeface="Times New Roman" panose="02020603050405020304" pitchFamily="18" charset="0"/>
              </a:rPr>
              <a:t/>
            </a:r>
            <a:br>
              <a:rPr lang="en-US" sz="1500" dirty="0" smtClean="0">
                <a:solidFill>
                  <a:schemeClr val="bg1"/>
                </a:solidFill>
                <a:latin typeface="Times New Roman" panose="02020603050405020304" pitchFamily="18" charset="0"/>
                <a:cs typeface="Times New Roman" panose="02020603050405020304" pitchFamily="18" charset="0"/>
              </a:rPr>
            </a:br>
            <a:r>
              <a:rPr lang="en-US" sz="1500" dirty="0" smtClean="0">
                <a:solidFill>
                  <a:schemeClr val="bg1"/>
                </a:solidFill>
                <a:latin typeface="Times New Roman" panose="02020603050405020304" pitchFamily="18" charset="0"/>
                <a:cs typeface="Times New Roman" panose="02020603050405020304" pitchFamily="18" charset="0"/>
              </a:rPr>
              <a:t>Explain events, procedures, ideas, or concepts in a historical, scientific, or technical text, including what happened and why, based on specific information in the text.</a:t>
            </a:r>
          </a:p>
          <a:p>
            <a:pPr marL="285750" indent="-285750">
              <a:buFont typeface="Arial" panose="020B0604020202020204" pitchFamily="34" charset="0"/>
              <a:buChar char="•"/>
            </a:pPr>
            <a:endParaRPr lang="en-US" sz="1500" dirty="0" smtClean="0">
              <a:solidFill>
                <a:schemeClr val="bg1"/>
              </a:solidFill>
              <a:latin typeface="Times New Roman" panose="02020603050405020304" pitchFamily="18" charset="0"/>
              <a:cs typeface="Times New Roman" panose="02020603050405020304" pitchFamily="18" charset="0"/>
            </a:endParaRPr>
          </a:p>
          <a:p>
            <a:r>
              <a:rPr lang="en-US" sz="1600" u="sng" dirty="0" smtClean="0">
                <a:solidFill>
                  <a:srgbClr val="FFC000"/>
                </a:solidFill>
                <a:latin typeface="Times New Roman" panose="02020603050405020304" pitchFamily="18" charset="0"/>
                <a:cs typeface="Times New Roman" panose="02020603050405020304" pitchFamily="18" charset="0"/>
              </a:rPr>
              <a:t>Craft and Structure:</a:t>
            </a:r>
          </a:p>
          <a:p>
            <a:endParaRPr lang="en-US" sz="1600" u="sng" dirty="0" smtClean="0">
              <a:solidFill>
                <a:srgbClr val="FFC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500" u="sng" cap="all" dirty="0" smtClean="0">
                <a:solidFill>
                  <a:srgbClr val="FFC000"/>
                </a:solidFill>
                <a:latin typeface="Times New Roman" panose="02020603050405020304" pitchFamily="18" charset="0"/>
                <a:cs typeface="Times New Roman" panose="02020603050405020304" pitchFamily="18" charset="0"/>
              </a:rPr>
              <a:t>CCSS.ELA-LITERACY.RI.4.4</a:t>
            </a:r>
            <a:r>
              <a:rPr lang="en-US" sz="1500" dirty="0" smtClean="0">
                <a:solidFill>
                  <a:schemeClr val="bg1"/>
                </a:solidFill>
                <a:latin typeface="Times New Roman" panose="02020603050405020304" pitchFamily="18" charset="0"/>
                <a:cs typeface="Times New Roman" panose="02020603050405020304" pitchFamily="18" charset="0"/>
              </a:rPr>
              <a:t/>
            </a:r>
            <a:br>
              <a:rPr lang="en-US" sz="1500" dirty="0" smtClean="0">
                <a:solidFill>
                  <a:schemeClr val="bg1"/>
                </a:solidFill>
                <a:latin typeface="Times New Roman" panose="02020603050405020304" pitchFamily="18" charset="0"/>
                <a:cs typeface="Times New Roman" panose="02020603050405020304" pitchFamily="18" charset="0"/>
              </a:rPr>
            </a:br>
            <a:r>
              <a:rPr lang="en-US" sz="1500" dirty="0" smtClean="0">
                <a:solidFill>
                  <a:schemeClr val="bg1"/>
                </a:solidFill>
                <a:latin typeface="Times New Roman" panose="02020603050405020304" pitchFamily="18" charset="0"/>
                <a:cs typeface="Times New Roman" panose="02020603050405020304" pitchFamily="18" charset="0"/>
              </a:rPr>
              <a:t>Determine the meaning of general academic and domain-specific words or phrases in a text relevant to a </a:t>
            </a:r>
            <a:r>
              <a:rPr lang="en-US" sz="1500" i="1" dirty="0" smtClean="0">
                <a:solidFill>
                  <a:schemeClr val="bg1"/>
                </a:solidFill>
                <a:latin typeface="Times New Roman" panose="02020603050405020304" pitchFamily="18" charset="0"/>
                <a:cs typeface="Times New Roman" panose="02020603050405020304" pitchFamily="18" charset="0"/>
              </a:rPr>
              <a:t>grade 4 topic or subject area</a:t>
            </a:r>
            <a:r>
              <a:rPr lang="en-US" sz="1500" dirty="0" smtClean="0">
                <a:solidFill>
                  <a:schemeClr val="bg1"/>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1500" u="sng" cap="all" dirty="0" smtClean="0">
                <a:solidFill>
                  <a:srgbClr val="FFC000"/>
                </a:solidFill>
                <a:latin typeface="Times New Roman" panose="02020603050405020304" pitchFamily="18" charset="0"/>
                <a:cs typeface="Times New Roman" panose="02020603050405020304" pitchFamily="18" charset="0"/>
              </a:rPr>
              <a:t>CCSS.ELA-LITERACY.RI.4.5</a:t>
            </a:r>
            <a:r>
              <a:rPr lang="en-US" sz="1500" dirty="0" smtClean="0">
                <a:solidFill>
                  <a:schemeClr val="bg1"/>
                </a:solidFill>
                <a:latin typeface="Times New Roman" panose="02020603050405020304" pitchFamily="18" charset="0"/>
                <a:cs typeface="Times New Roman" panose="02020603050405020304" pitchFamily="18" charset="0"/>
              </a:rPr>
              <a:t/>
            </a:r>
            <a:br>
              <a:rPr lang="en-US" sz="1500" dirty="0" smtClean="0">
                <a:solidFill>
                  <a:schemeClr val="bg1"/>
                </a:solidFill>
                <a:latin typeface="Times New Roman" panose="02020603050405020304" pitchFamily="18" charset="0"/>
                <a:cs typeface="Times New Roman" panose="02020603050405020304" pitchFamily="18" charset="0"/>
              </a:rPr>
            </a:br>
            <a:r>
              <a:rPr lang="en-US" sz="1500" dirty="0" smtClean="0">
                <a:solidFill>
                  <a:schemeClr val="bg1"/>
                </a:solidFill>
                <a:latin typeface="Times New Roman" panose="02020603050405020304" pitchFamily="18" charset="0"/>
                <a:cs typeface="Times New Roman" panose="02020603050405020304" pitchFamily="18" charset="0"/>
              </a:rPr>
              <a:t>Describe the overall structure (e.g., chronology, comparison, cause/effect, problem/solution) of events, ideas, concepts, or information in a text or part of a text.</a:t>
            </a:r>
          </a:p>
          <a:p>
            <a:pPr marL="285750" indent="-285750">
              <a:buFont typeface="Arial" panose="020B0604020202020204" pitchFamily="34" charset="0"/>
              <a:buChar char="•"/>
            </a:pPr>
            <a:r>
              <a:rPr lang="en-US" sz="1500" u="sng" cap="all" dirty="0" smtClean="0">
                <a:solidFill>
                  <a:srgbClr val="FFC000"/>
                </a:solidFill>
                <a:latin typeface="Times New Roman" panose="02020603050405020304" pitchFamily="18" charset="0"/>
                <a:cs typeface="Times New Roman" panose="02020603050405020304" pitchFamily="18" charset="0"/>
              </a:rPr>
              <a:t>CCSS.ELA-LITERACY.RI.4.6</a:t>
            </a:r>
            <a:r>
              <a:rPr lang="en-US" sz="1500" dirty="0" smtClean="0">
                <a:solidFill>
                  <a:schemeClr val="bg1"/>
                </a:solidFill>
                <a:latin typeface="Times New Roman" panose="02020603050405020304" pitchFamily="18" charset="0"/>
                <a:cs typeface="Times New Roman" panose="02020603050405020304" pitchFamily="18" charset="0"/>
              </a:rPr>
              <a:t/>
            </a:r>
            <a:br>
              <a:rPr lang="en-US" sz="1500" dirty="0" smtClean="0">
                <a:solidFill>
                  <a:schemeClr val="bg1"/>
                </a:solidFill>
                <a:latin typeface="Times New Roman" panose="02020603050405020304" pitchFamily="18" charset="0"/>
                <a:cs typeface="Times New Roman" panose="02020603050405020304" pitchFamily="18" charset="0"/>
              </a:rPr>
            </a:br>
            <a:r>
              <a:rPr lang="en-US" sz="1500" dirty="0" smtClean="0">
                <a:solidFill>
                  <a:schemeClr val="bg1"/>
                </a:solidFill>
                <a:latin typeface="Times New Roman" panose="02020603050405020304" pitchFamily="18" charset="0"/>
                <a:cs typeface="Times New Roman" panose="02020603050405020304" pitchFamily="18" charset="0"/>
              </a:rPr>
              <a:t>Compare and contrast a firsthand and secondhand account of the same event or topic; describe the differences in focus and the information provided.</a:t>
            </a:r>
            <a:endParaRPr lang="en-US" sz="15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0925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943600"/>
          </a:xfrm>
        </p:spPr>
        <p:txBody>
          <a:bodyPr>
            <a:normAutofit fontScale="85000" lnSpcReduction="20000"/>
          </a:bodyPr>
          <a:lstStyle/>
          <a:p>
            <a:pPr marL="0" indent="0">
              <a:buNone/>
            </a:pPr>
            <a:r>
              <a:rPr lang="en-US" sz="1800" b="1" u="sng" dirty="0" smtClean="0">
                <a:solidFill>
                  <a:srgbClr val="FFC000"/>
                </a:solidFill>
                <a:latin typeface="Times New Roman" panose="02020603050405020304" pitchFamily="18" charset="0"/>
                <a:cs typeface="Times New Roman" panose="02020603050405020304" pitchFamily="18" charset="0"/>
              </a:rPr>
              <a:t>Integration of Knowledge and Ideas:</a:t>
            </a:r>
          </a:p>
          <a:p>
            <a:pPr marL="0" indent="0">
              <a:buNone/>
            </a:pPr>
            <a:endParaRPr lang="en-US" sz="1800" b="1" u="sng" dirty="0" smtClean="0">
              <a:solidFill>
                <a:srgbClr val="FFC000"/>
              </a:solidFill>
              <a:latin typeface="Times New Roman" panose="02020603050405020304" pitchFamily="18" charset="0"/>
              <a:cs typeface="Times New Roman" panose="02020603050405020304" pitchFamily="18" charset="0"/>
            </a:endParaRPr>
          </a:p>
          <a:p>
            <a:r>
              <a:rPr lang="en-US" sz="1800" u="sng" cap="all" dirty="0" smtClean="0">
                <a:solidFill>
                  <a:srgbClr val="FFC000"/>
                </a:solidFill>
                <a:latin typeface="Times New Roman" panose="02020603050405020304" pitchFamily="18" charset="0"/>
                <a:cs typeface="Times New Roman" panose="02020603050405020304" pitchFamily="18" charset="0"/>
              </a:rPr>
              <a:t>CCSS.ELA-LITERACY.RI.4.7</a:t>
            </a:r>
            <a:r>
              <a:rPr lang="en-US" sz="1800" dirty="0" smtClean="0">
                <a:solidFill>
                  <a:schemeClr val="bg1"/>
                </a:solidFill>
                <a:latin typeface="Times New Roman" panose="02020603050405020304" pitchFamily="18" charset="0"/>
                <a:cs typeface="Times New Roman" panose="02020603050405020304" pitchFamily="18" charset="0"/>
              </a:rPr>
              <a:t/>
            </a:r>
            <a:br>
              <a:rPr lang="en-US" sz="1800" dirty="0" smtClean="0">
                <a:solidFill>
                  <a:schemeClr val="bg1"/>
                </a:solidFill>
                <a:latin typeface="Times New Roman" panose="02020603050405020304" pitchFamily="18" charset="0"/>
                <a:cs typeface="Times New Roman" panose="02020603050405020304" pitchFamily="18" charset="0"/>
              </a:rPr>
            </a:br>
            <a:r>
              <a:rPr lang="en-US" sz="1800" dirty="0" smtClean="0">
                <a:solidFill>
                  <a:schemeClr val="bg1"/>
                </a:solidFill>
                <a:latin typeface="Times New Roman" panose="02020603050405020304" pitchFamily="18" charset="0"/>
                <a:cs typeface="Times New Roman" panose="02020603050405020304" pitchFamily="18" charset="0"/>
              </a:rPr>
              <a:t>Interpret information presented visually, orally, or quantitatively (e.g., in charts, graphs, diagrams, time lines, animations, or interactive elements on Web pages) and explain how the information contributes to an understanding of the text in which it appears.</a:t>
            </a:r>
          </a:p>
          <a:p>
            <a:r>
              <a:rPr lang="en-US" sz="1800" u="sng" cap="all" dirty="0" smtClean="0">
                <a:solidFill>
                  <a:srgbClr val="FFC000"/>
                </a:solidFill>
                <a:latin typeface="Times New Roman" panose="02020603050405020304" pitchFamily="18" charset="0"/>
                <a:cs typeface="Times New Roman" panose="02020603050405020304" pitchFamily="18" charset="0"/>
              </a:rPr>
              <a:t>CCSS.ELA-LITERACY.RI.4.8</a:t>
            </a:r>
            <a:r>
              <a:rPr lang="en-US" sz="1800" dirty="0" smtClean="0">
                <a:solidFill>
                  <a:schemeClr val="bg1"/>
                </a:solidFill>
                <a:latin typeface="Times New Roman" panose="02020603050405020304" pitchFamily="18" charset="0"/>
                <a:cs typeface="Times New Roman" panose="02020603050405020304" pitchFamily="18" charset="0"/>
              </a:rPr>
              <a:t/>
            </a:r>
            <a:br>
              <a:rPr lang="en-US" sz="1800" dirty="0" smtClean="0">
                <a:solidFill>
                  <a:schemeClr val="bg1"/>
                </a:solidFill>
                <a:latin typeface="Times New Roman" panose="02020603050405020304" pitchFamily="18" charset="0"/>
                <a:cs typeface="Times New Roman" panose="02020603050405020304" pitchFamily="18" charset="0"/>
              </a:rPr>
            </a:br>
            <a:r>
              <a:rPr lang="en-US" sz="1800" dirty="0" smtClean="0">
                <a:solidFill>
                  <a:schemeClr val="bg1"/>
                </a:solidFill>
                <a:latin typeface="Times New Roman" panose="02020603050405020304" pitchFamily="18" charset="0"/>
                <a:cs typeface="Times New Roman" panose="02020603050405020304" pitchFamily="18" charset="0"/>
              </a:rPr>
              <a:t>Explain how an author uses reasons and evidence to support particular points in a text.</a:t>
            </a:r>
          </a:p>
          <a:p>
            <a:r>
              <a:rPr lang="en-US" sz="1800" u="sng" cap="all" dirty="0" smtClean="0">
                <a:solidFill>
                  <a:srgbClr val="FFC000"/>
                </a:solidFill>
                <a:latin typeface="Times New Roman" panose="02020603050405020304" pitchFamily="18" charset="0"/>
                <a:cs typeface="Times New Roman" panose="02020603050405020304" pitchFamily="18" charset="0"/>
              </a:rPr>
              <a:t>CCSS.ELA-LITERACY.RI.4.9</a:t>
            </a:r>
            <a:r>
              <a:rPr lang="en-US" sz="1800" dirty="0" smtClean="0">
                <a:solidFill>
                  <a:schemeClr val="bg1"/>
                </a:solidFill>
                <a:latin typeface="Times New Roman" panose="02020603050405020304" pitchFamily="18" charset="0"/>
                <a:cs typeface="Times New Roman" panose="02020603050405020304" pitchFamily="18" charset="0"/>
              </a:rPr>
              <a:t/>
            </a:r>
            <a:br>
              <a:rPr lang="en-US" sz="1800" dirty="0" smtClean="0">
                <a:solidFill>
                  <a:schemeClr val="bg1"/>
                </a:solidFill>
                <a:latin typeface="Times New Roman" panose="02020603050405020304" pitchFamily="18" charset="0"/>
                <a:cs typeface="Times New Roman" panose="02020603050405020304" pitchFamily="18" charset="0"/>
              </a:rPr>
            </a:br>
            <a:r>
              <a:rPr lang="en-US" sz="1800" dirty="0" smtClean="0">
                <a:solidFill>
                  <a:schemeClr val="bg1"/>
                </a:solidFill>
                <a:latin typeface="Times New Roman" panose="02020603050405020304" pitchFamily="18" charset="0"/>
                <a:cs typeface="Times New Roman" panose="02020603050405020304" pitchFamily="18" charset="0"/>
              </a:rPr>
              <a:t>Integrate information from two texts on the same topic in order to write or speak about the subject knowledgeably.</a:t>
            </a:r>
          </a:p>
          <a:p>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sz="1800" u="sng" dirty="0" smtClean="0">
                <a:solidFill>
                  <a:srgbClr val="FFC000"/>
                </a:solidFill>
                <a:latin typeface="Times New Roman" panose="02020603050405020304" pitchFamily="18" charset="0"/>
                <a:cs typeface="Times New Roman" panose="02020603050405020304" pitchFamily="18" charset="0"/>
              </a:rPr>
              <a:t>Range of Reading and Level of Text Complexity:</a:t>
            </a:r>
          </a:p>
          <a:p>
            <a:pPr marL="0" indent="0">
              <a:buNone/>
            </a:pPr>
            <a:endParaRPr lang="en-US" sz="1800" u="sng" dirty="0" smtClean="0">
              <a:solidFill>
                <a:srgbClr val="FFC000"/>
              </a:solidFill>
              <a:latin typeface="Times New Roman" panose="02020603050405020304" pitchFamily="18" charset="0"/>
              <a:cs typeface="Times New Roman" panose="02020603050405020304" pitchFamily="18" charset="0"/>
            </a:endParaRPr>
          </a:p>
          <a:p>
            <a:r>
              <a:rPr lang="en-US" sz="1800" u="sng" cap="all" dirty="0" smtClean="0">
                <a:solidFill>
                  <a:srgbClr val="FFC000"/>
                </a:solidFill>
                <a:latin typeface="Times New Roman" panose="02020603050405020304" pitchFamily="18" charset="0"/>
                <a:cs typeface="Times New Roman" panose="02020603050405020304" pitchFamily="18" charset="0"/>
              </a:rPr>
              <a:t>CCSS.ELA-LITERACY.RI.4.10</a:t>
            </a:r>
            <a:r>
              <a:rPr lang="en-US" sz="1800" dirty="0" smtClean="0">
                <a:solidFill>
                  <a:schemeClr val="bg1"/>
                </a:solidFill>
                <a:latin typeface="Times New Roman" panose="02020603050405020304" pitchFamily="18" charset="0"/>
                <a:cs typeface="Times New Roman" panose="02020603050405020304" pitchFamily="18" charset="0"/>
              </a:rPr>
              <a:t/>
            </a:r>
            <a:br>
              <a:rPr lang="en-US" sz="1800" dirty="0" smtClean="0">
                <a:solidFill>
                  <a:schemeClr val="bg1"/>
                </a:solidFill>
                <a:latin typeface="Times New Roman" panose="02020603050405020304" pitchFamily="18" charset="0"/>
                <a:cs typeface="Times New Roman" panose="02020603050405020304" pitchFamily="18" charset="0"/>
              </a:rPr>
            </a:br>
            <a:r>
              <a:rPr lang="en-US" sz="1800" dirty="0" smtClean="0">
                <a:solidFill>
                  <a:schemeClr val="bg1"/>
                </a:solidFill>
                <a:latin typeface="Times New Roman" panose="02020603050405020304" pitchFamily="18" charset="0"/>
                <a:cs typeface="Times New Roman" panose="02020603050405020304" pitchFamily="18" charset="0"/>
              </a:rPr>
              <a:t>By the end of year, read and comprehend informational texts, including history/social studies, science, and technical texts, in the grades 4-5 text complexity band proficiently, with scaffolding as needed at the high end of the range.</a:t>
            </a:r>
          </a:p>
          <a:p>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sz="1800" u="sng" dirty="0" smtClean="0">
                <a:solidFill>
                  <a:srgbClr val="FFC000"/>
                </a:solidFill>
                <a:latin typeface="Times New Roman" panose="02020603050405020304" pitchFamily="18" charset="0"/>
                <a:cs typeface="Times New Roman" panose="02020603050405020304" pitchFamily="18" charset="0"/>
              </a:rPr>
              <a:t>Fluency:</a:t>
            </a:r>
          </a:p>
          <a:p>
            <a:pPr marL="0" indent="0">
              <a:buNone/>
            </a:pPr>
            <a:endParaRPr lang="en-US" sz="1800" u="sng" dirty="0" smtClean="0">
              <a:solidFill>
                <a:srgbClr val="FFC000"/>
              </a:solidFill>
              <a:latin typeface="Times New Roman" panose="02020603050405020304" pitchFamily="18" charset="0"/>
              <a:cs typeface="Times New Roman" panose="02020603050405020304" pitchFamily="18" charset="0"/>
            </a:endParaRPr>
          </a:p>
          <a:p>
            <a:r>
              <a:rPr lang="en-US" sz="1800" u="sng" cap="all" dirty="0" smtClean="0">
                <a:solidFill>
                  <a:srgbClr val="FFC000"/>
                </a:solidFill>
                <a:latin typeface="Times New Roman" panose="02020603050405020304" pitchFamily="18" charset="0"/>
                <a:cs typeface="Times New Roman" panose="02020603050405020304" pitchFamily="18" charset="0"/>
              </a:rPr>
              <a:t>CCSS.ELA-LITERACY.RF.4.4</a:t>
            </a:r>
            <a:r>
              <a:rPr lang="en-US" sz="1800" dirty="0" smtClean="0">
                <a:solidFill>
                  <a:schemeClr val="bg1"/>
                </a:solidFill>
                <a:latin typeface="Times New Roman" panose="02020603050405020304" pitchFamily="18" charset="0"/>
                <a:cs typeface="Times New Roman" panose="02020603050405020304" pitchFamily="18" charset="0"/>
              </a:rPr>
              <a:t/>
            </a:r>
            <a:br>
              <a:rPr lang="en-US" sz="1800" dirty="0" smtClean="0">
                <a:solidFill>
                  <a:schemeClr val="bg1"/>
                </a:solidFill>
                <a:latin typeface="Times New Roman" panose="02020603050405020304" pitchFamily="18" charset="0"/>
                <a:cs typeface="Times New Roman" panose="02020603050405020304" pitchFamily="18" charset="0"/>
              </a:rPr>
            </a:br>
            <a:r>
              <a:rPr lang="en-US" sz="1800" dirty="0" smtClean="0">
                <a:solidFill>
                  <a:schemeClr val="bg1"/>
                </a:solidFill>
                <a:latin typeface="Times New Roman" panose="02020603050405020304" pitchFamily="18" charset="0"/>
                <a:cs typeface="Times New Roman" panose="02020603050405020304" pitchFamily="18" charset="0"/>
              </a:rPr>
              <a:t>Read with sufficient accuracy and fluency to support comprehension.</a:t>
            </a:r>
          </a:p>
          <a:p>
            <a:r>
              <a:rPr lang="en-US" sz="1800" u="sng" cap="all" dirty="0" smtClean="0">
                <a:solidFill>
                  <a:srgbClr val="FFC000"/>
                </a:solidFill>
                <a:latin typeface="Times New Roman" panose="02020603050405020304" pitchFamily="18" charset="0"/>
                <a:cs typeface="Times New Roman" panose="02020603050405020304" pitchFamily="18" charset="0"/>
              </a:rPr>
              <a:t>CCSS.ELA-LITERACY.RF.4.4.A</a:t>
            </a:r>
            <a:r>
              <a:rPr lang="en-US" sz="1800" dirty="0" smtClean="0">
                <a:solidFill>
                  <a:schemeClr val="bg1"/>
                </a:solidFill>
                <a:latin typeface="Times New Roman" panose="02020603050405020304" pitchFamily="18" charset="0"/>
                <a:cs typeface="Times New Roman" panose="02020603050405020304" pitchFamily="18" charset="0"/>
              </a:rPr>
              <a:t/>
            </a:r>
            <a:br>
              <a:rPr lang="en-US" sz="1800" dirty="0" smtClean="0">
                <a:solidFill>
                  <a:schemeClr val="bg1"/>
                </a:solidFill>
                <a:latin typeface="Times New Roman" panose="02020603050405020304" pitchFamily="18" charset="0"/>
                <a:cs typeface="Times New Roman" panose="02020603050405020304" pitchFamily="18" charset="0"/>
              </a:rPr>
            </a:br>
            <a:r>
              <a:rPr lang="en-US" sz="1800" dirty="0" smtClean="0">
                <a:solidFill>
                  <a:schemeClr val="bg1"/>
                </a:solidFill>
                <a:latin typeface="Times New Roman" panose="02020603050405020304" pitchFamily="18" charset="0"/>
                <a:cs typeface="Times New Roman" panose="02020603050405020304" pitchFamily="18" charset="0"/>
              </a:rPr>
              <a:t>Read grade-level text with purpose and understanding.</a:t>
            </a:r>
          </a:p>
          <a:p>
            <a:r>
              <a:rPr lang="en-US" sz="1800" cap="all" dirty="0" smtClean="0">
                <a:solidFill>
                  <a:srgbClr val="FFC000"/>
                </a:solidFill>
                <a:latin typeface="Times New Roman" panose="02020603050405020304" pitchFamily="18" charset="0"/>
                <a:cs typeface="Times New Roman" panose="02020603050405020304" pitchFamily="18" charset="0"/>
              </a:rPr>
              <a:t>CCSS.ELA-LITERACY.RF.4.4.C</a:t>
            </a:r>
            <a:r>
              <a:rPr lang="en-US" sz="1800" dirty="0" smtClean="0">
                <a:latin typeface="Times New Roman" panose="02020603050405020304" pitchFamily="18" charset="0"/>
                <a:cs typeface="Times New Roman" panose="02020603050405020304" pitchFamily="18" charset="0"/>
              </a:rPr>
              <a:t/>
            </a:r>
            <a:br>
              <a:rPr lang="en-US" sz="1800" dirty="0" smtClean="0">
                <a:latin typeface="Times New Roman" panose="02020603050405020304" pitchFamily="18" charset="0"/>
                <a:cs typeface="Times New Roman" panose="02020603050405020304" pitchFamily="18" charset="0"/>
              </a:rPr>
            </a:br>
            <a:r>
              <a:rPr lang="en-US" sz="1800" dirty="0" smtClean="0">
                <a:solidFill>
                  <a:schemeClr val="bg1"/>
                </a:solidFill>
                <a:latin typeface="Times New Roman" panose="02020603050405020304" pitchFamily="18" charset="0"/>
                <a:cs typeface="Times New Roman" panose="02020603050405020304" pitchFamily="18" charset="0"/>
              </a:rPr>
              <a:t>Use context to confirm or self-correct word recognition and understanding, rereading as necessary</a:t>
            </a:r>
          </a:p>
          <a:p>
            <a:endParaRPr lang="en-US" dirty="0"/>
          </a:p>
        </p:txBody>
      </p:sp>
    </p:spTree>
    <p:extLst>
      <p:ext uri="{BB962C8B-B14F-4D97-AF65-F5344CB8AC3E}">
        <p14:creationId xmlns:p14="http://schemas.microsoft.com/office/powerpoint/2010/main" val="3592770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ctr">
              <a:buNone/>
            </a:pPr>
            <a:r>
              <a:rPr lang="en-US" sz="2000" b="1" dirty="0" smtClean="0">
                <a:solidFill>
                  <a:srgbClr val="FFC000"/>
                </a:solidFill>
                <a:latin typeface="Times New Roman" panose="02020603050405020304" pitchFamily="18" charset="0"/>
                <a:cs typeface="Times New Roman" panose="02020603050405020304" pitchFamily="18" charset="0"/>
              </a:rPr>
              <a:t>Writing</a:t>
            </a:r>
          </a:p>
          <a:p>
            <a:pPr marL="0" indent="0">
              <a:buNone/>
            </a:pPr>
            <a:r>
              <a:rPr lang="en-US" sz="1600" b="1" u="sng" dirty="0" smtClean="0">
                <a:solidFill>
                  <a:srgbClr val="FFC000"/>
                </a:solidFill>
                <a:latin typeface="Times New Roman" panose="02020603050405020304" pitchFamily="18" charset="0"/>
                <a:cs typeface="Times New Roman" panose="02020603050405020304" pitchFamily="18" charset="0"/>
              </a:rPr>
              <a:t>Text Types and Purposes</a:t>
            </a:r>
          </a:p>
          <a:p>
            <a:pPr marL="0" indent="0">
              <a:buNone/>
            </a:pPr>
            <a:endParaRPr lang="en-US" sz="800" b="1" dirty="0">
              <a:solidFill>
                <a:srgbClr val="FFC000"/>
              </a:solidFill>
              <a:latin typeface="Times New Roman" panose="02020603050405020304" pitchFamily="18" charset="0"/>
              <a:cs typeface="Times New Roman" panose="02020603050405020304" pitchFamily="18" charset="0"/>
            </a:endParaRPr>
          </a:p>
          <a:p>
            <a:r>
              <a:rPr lang="en-US" sz="1500" u="sng" cap="all" dirty="0">
                <a:solidFill>
                  <a:srgbClr val="FFC000"/>
                </a:solidFill>
                <a:latin typeface="Times New Roman" panose="02020603050405020304" pitchFamily="18" charset="0"/>
                <a:cs typeface="Times New Roman" panose="02020603050405020304" pitchFamily="18" charset="0"/>
              </a:rPr>
              <a:t>CCSS.ELA-LITERACY.W.4.2</a:t>
            </a:r>
            <a:r>
              <a:rPr lang="en-US" sz="1500" dirty="0">
                <a:latin typeface="Times New Roman" panose="02020603050405020304" pitchFamily="18" charset="0"/>
                <a:cs typeface="Times New Roman" panose="02020603050405020304" pitchFamily="18" charset="0"/>
              </a:rPr>
              <a:t/>
            </a:r>
            <a:br>
              <a:rPr lang="en-US" sz="1500" dirty="0">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Write informative/explanatory texts to examine a topic and convey ideas and information clearly.</a:t>
            </a:r>
          </a:p>
          <a:p>
            <a:r>
              <a:rPr lang="en-US" sz="1500" u="sng" cap="all" dirty="0">
                <a:solidFill>
                  <a:srgbClr val="FFC000"/>
                </a:solidFill>
                <a:latin typeface="Times New Roman" panose="02020603050405020304" pitchFamily="18" charset="0"/>
                <a:cs typeface="Times New Roman" panose="02020603050405020304" pitchFamily="18" charset="0"/>
              </a:rPr>
              <a:t>CCSS.ELA-LITERACY.W.4.2.A</a:t>
            </a:r>
            <a:r>
              <a:rPr lang="en-US" sz="1500" dirty="0">
                <a:solidFill>
                  <a:schemeClr val="bg1"/>
                </a:solidFill>
                <a:latin typeface="Times New Roman" panose="02020603050405020304" pitchFamily="18" charset="0"/>
                <a:cs typeface="Times New Roman" panose="02020603050405020304" pitchFamily="18" charset="0"/>
              </a:rPr>
              <a:t/>
            </a:r>
            <a:br>
              <a:rPr lang="en-US" sz="1500" dirty="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Introduce a topic clearly and group related information in paragraphs and sections; include formatting (e.g., headings), illustrations, and multimedia when useful to aiding comprehension.</a:t>
            </a:r>
          </a:p>
          <a:p>
            <a:r>
              <a:rPr lang="en-US" sz="1500" u="sng" cap="all" dirty="0">
                <a:solidFill>
                  <a:srgbClr val="FFC000"/>
                </a:solidFill>
                <a:latin typeface="Times New Roman" panose="02020603050405020304" pitchFamily="18" charset="0"/>
                <a:cs typeface="Times New Roman" panose="02020603050405020304" pitchFamily="18" charset="0"/>
              </a:rPr>
              <a:t>CCSS.ELA-LITERACY.W.4.2.D</a:t>
            </a:r>
            <a:r>
              <a:rPr lang="en-US" sz="1500" dirty="0" smtClean="0">
                <a:solidFill>
                  <a:schemeClr val="bg1"/>
                </a:solidFill>
                <a:latin typeface="Times New Roman" panose="02020603050405020304" pitchFamily="18" charset="0"/>
                <a:cs typeface="Times New Roman" panose="02020603050405020304" pitchFamily="18" charset="0"/>
              </a:rPr>
              <a:t/>
            </a:r>
            <a:br>
              <a:rPr lang="en-US" sz="1500" dirty="0" smtClean="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Use precise language and domain-specific vocabulary to inform about or explain the topic</a:t>
            </a:r>
            <a:r>
              <a:rPr lang="en-US" sz="1500" dirty="0" smtClean="0">
                <a:solidFill>
                  <a:schemeClr val="bg1"/>
                </a:solidFill>
                <a:latin typeface="Times New Roman" panose="02020603050405020304" pitchFamily="18" charset="0"/>
                <a:cs typeface="Times New Roman" panose="02020603050405020304" pitchFamily="18" charset="0"/>
              </a:rPr>
              <a:t>.</a:t>
            </a:r>
          </a:p>
          <a:p>
            <a:endParaRPr lang="en-US" sz="1500" b="1" dirty="0">
              <a:solidFill>
                <a:schemeClr val="bg1"/>
              </a:solidFill>
              <a:latin typeface="Times New Roman" panose="02020603050405020304" pitchFamily="18" charset="0"/>
              <a:cs typeface="Times New Roman" panose="02020603050405020304" pitchFamily="18" charset="0"/>
            </a:endParaRPr>
          </a:p>
          <a:p>
            <a:pPr marL="0" indent="0">
              <a:buNone/>
            </a:pPr>
            <a:r>
              <a:rPr lang="en-US" sz="1600" b="1" u="sng" dirty="0">
                <a:solidFill>
                  <a:srgbClr val="FFC000"/>
                </a:solidFill>
                <a:latin typeface="Times New Roman" panose="02020603050405020304" pitchFamily="18" charset="0"/>
                <a:cs typeface="Times New Roman" panose="02020603050405020304" pitchFamily="18" charset="0"/>
              </a:rPr>
              <a:t>Production and Distribution of Writing</a:t>
            </a:r>
            <a:r>
              <a:rPr lang="en-US" sz="1600" b="1" u="sng" dirty="0" smtClean="0">
                <a:solidFill>
                  <a:srgbClr val="FFC000"/>
                </a:solidFill>
                <a:latin typeface="Times New Roman" panose="02020603050405020304" pitchFamily="18" charset="0"/>
                <a:cs typeface="Times New Roman" panose="02020603050405020304" pitchFamily="18" charset="0"/>
              </a:rPr>
              <a:t>:</a:t>
            </a:r>
          </a:p>
          <a:p>
            <a:pPr marL="0" indent="0">
              <a:buNone/>
            </a:pPr>
            <a:endParaRPr lang="en-US" sz="800" b="1" u="sng" dirty="0">
              <a:solidFill>
                <a:srgbClr val="FFC000"/>
              </a:solidFill>
              <a:latin typeface="Times New Roman" panose="02020603050405020304" pitchFamily="18" charset="0"/>
              <a:cs typeface="Times New Roman" panose="02020603050405020304" pitchFamily="18" charset="0"/>
            </a:endParaRPr>
          </a:p>
          <a:p>
            <a:r>
              <a:rPr lang="en-US" sz="1500" u="sng" cap="all" dirty="0">
                <a:solidFill>
                  <a:srgbClr val="FFC000"/>
                </a:solidFill>
                <a:latin typeface="Times New Roman" panose="02020603050405020304" pitchFamily="18" charset="0"/>
                <a:cs typeface="Times New Roman" panose="02020603050405020304" pitchFamily="18" charset="0"/>
              </a:rPr>
              <a:t>CCSS.ELA-LITERACY.W.4.4</a:t>
            </a:r>
            <a:r>
              <a:rPr lang="en-US" sz="1500" dirty="0">
                <a:solidFill>
                  <a:schemeClr val="bg1"/>
                </a:solidFill>
                <a:latin typeface="Times New Roman" panose="02020603050405020304" pitchFamily="18" charset="0"/>
                <a:cs typeface="Times New Roman" panose="02020603050405020304" pitchFamily="18" charset="0"/>
              </a:rPr>
              <a:t/>
            </a:r>
            <a:br>
              <a:rPr lang="en-US" sz="1500" dirty="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Produce clear and coherent writing in which the development and organization are appropriate to task, purpose, and audience. (Grade-specific expectations for writing types are defined in standards 1-3 above</a:t>
            </a:r>
            <a:r>
              <a:rPr lang="en-US" sz="1500" dirty="0" smtClean="0">
                <a:solidFill>
                  <a:schemeClr val="bg1"/>
                </a:solidFill>
                <a:latin typeface="Times New Roman" panose="02020603050405020304" pitchFamily="18" charset="0"/>
                <a:cs typeface="Times New Roman" panose="02020603050405020304" pitchFamily="18" charset="0"/>
              </a:rPr>
              <a:t>.)</a:t>
            </a:r>
          </a:p>
          <a:p>
            <a:r>
              <a:rPr lang="en-US" sz="1600" u="sng" cap="all" dirty="0">
                <a:solidFill>
                  <a:srgbClr val="FFC000"/>
                </a:solidFill>
                <a:latin typeface="Times New Roman" panose="02020603050405020304" pitchFamily="18" charset="0"/>
                <a:cs typeface="Times New Roman" panose="02020603050405020304" pitchFamily="18" charset="0"/>
              </a:rPr>
              <a:t>CCSS.ELA-LITERACY.W.4.6</a:t>
            </a:r>
            <a:r>
              <a:rPr lang="en-US" sz="1600" dirty="0" smtClean="0">
                <a:solidFill>
                  <a:schemeClr val="bg1"/>
                </a:solidFill>
                <a:latin typeface="Times New Roman" panose="02020603050405020304" pitchFamily="18" charset="0"/>
                <a:cs typeface="Times New Roman" panose="02020603050405020304" pitchFamily="18" charset="0"/>
              </a:rPr>
              <a:t/>
            </a:r>
            <a:br>
              <a:rPr lang="en-US" sz="1600" dirty="0" smtClean="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With some guidance and support from adults, use technology, including the Internet, to produce and publish writing as well as to interact and collaborate with others; demonstrate sufficient command of keyboarding skills to type a minimum of one page in a single sitting.</a:t>
            </a:r>
          </a:p>
          <a:p>
            <a:endParaRPr lang="en-US" sz="15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117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1500" b="1" u="sng" dirty="0">
                <a:solidFill>
                  <a:srgbClr val="FFC000"/>
                </a:solidFill>
                <a:latin typeface="Times New Roman" panose="02020603050405020304" pitchFamily="18" charset="0"/>
                <a:cs typeface="Times New Roman" panose="02020603050405020304" pitchFamily="18" charset="0"/>
              </a:rPr>
              <a:t>Research to Build and Present Knowledge</a:t>
            </a:r>
            <a:r>
              <a:rPr lang="en-US" sz="1500" b="1" u="sng" dirty="0" smtClean="0">
                <a:solidFill>
                  <a:srgbClr val="FFC000"/>
                </a:solidFill>
                <a:latin typeface="Times New Roman" panose="02020603050405020304" pitchFamily="18" charset="0"/>
                <a:cs typeface="Times New Roman" panose="02020603050405020304" pitchFamily="18" charset="0"/>
              </a:rPr>
              <a:t>:</a:t>
            </a:r>
          </a:p>
          <a:p>
            <a:pPr marL="0" indent="0">
              <a:buNone/>
            </a:pPr>
            <a:endParaRPr lang="en-US" sz="1500" b="1" u="sng" dirty="0">
              <a:solidFill>
                <a:srgbClr val="FFC000"/>
              </a:solidFill>
              <a:latin typeface="Times New Roman" panose="02020603050405020304" pitchFamily="18" charset="0"/>
              <a:cs typeface="Times New Roman" panose="02020603050405020304" pitchFamily="18" charset="0"/>
            </a:endParaRPr>
          </a:p>
          <a:p>
            <a:r>
              <a:rPr lang="en-US" sz="1500" u="sng" cap="all" dirty="0">
                <a:solidFill>
                  <a:srgbClr val="FFC000"/>
                </a:solidFill>
                <a:latin typeface="Times New Roman" panose="02020603050405020304" pitchFamily="18" charset="0"/>
                <a:cs typeface="Times New Roman" panose="02020603050405020304" pitchFamily="18" charset="0"/>
              </a:rPr>
              <a:t>CCSS.ELA-LITERACY.W.4.7</a:t>
            </a:r>
            <a:r>
              <a:rPr lang="en-US" sz="1500" dirty="0">
                <a:solidFill>
                  <a:schemeClr val="bg1"/>
                </a:solidFill>
                <a:latin typeface="Times New Roman" panose="02020603050405020304" pitchFamily="18" charset="0"/>
                <a:cs typeface="Times New Roman" panose="02020603050405020304" pitchFamily="18" charset="0"/>
              </a:rPr>
              <a:t/>
            </a:r>
            <a:br>
              <a:rPr lang="en-US" sz="1500" dirty="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Conduct short research projects that build knowledge through investigation of different aspects of a topic.</a:t>
            </a:r>
          </a:p>
          <a:p>
            <a:r>
              <a:rPr lang="en-US" sz="1500" u="sng" cap="all" dirty="0">
                <a:solidFill>
                  <a:srgbClr val="FFC000"/>
                </a:solidFill>
                <a:latin typeface="Times New Roman" panose="02020603050405020304" pitchFamily="18" charset="0"/>
                <a:cs typeface="Times New Roman" panose="02020603050405020304" pitchFamily="18" charset="0"/>
              </a:rPr>
              <a:t>CCSS.ELA-LITERACY.W.4.8</a:t>
            </a:r>
            <a:r>
              <a:rPr lang="en-US" sz="1500" dirty="0">
                <a:solidFill>
                  <a:schemeClr val="bg1"/>
                </a:solidFill>
                <a:latin typeface="Times New Roman" panose="02020603050405020304" pitchFamily="18" charset="0"/>
                <a:cs typeface="Times New Roman" panose="02020603050405020304" pitchFamily="18" charset="0"/>
              </a:rPr>
              <a:t/>
            </a:r>
            <a:br>
              <a:rPr lang="en-US" sz="1500" dirty="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Recall relevant information from experiences or gather relevant information from print and digital sources; take notes and categorize information, and provide a list of sources.</a:t>
            </a:r>
          </a:p>
          <a:p>
            <a:r>
              <a:rPr lang="en-US" sz="1500" u="sng" cap="all" dirty="0">
                <a:solidFill>
                  <a:srgbClr val="FFC000"/>
                </a:solidFill>
                <a:latin typeface="Times New Roman" panose="02020603050405020304" pitchFamily="18" charset="0"/>
                <a:cs typeface="Times New Roman" panose="02020603050405020304" pitchFamily="18" charset="0"/>
              </a:rPr>
              <a:t>CCSS.ELA-LITERACY.W.4.9</a:t>
            </a:r>
            <a:r>
              <a:rPr lang="en-US" sz="1500" dirty="0">
                <a:solidFill>
                  <a:schemeClr val="bg1"/>
                </a:solidFill>
                <a:latin typeface="Times New Roman" panose="02020603050405020304" pitchFamily="18" charset="0"/>
                <a:cs typeface="Times New Roman" panose="02020603050405020304" pitchFamily="18" charset="0"/>
              </a:rPr>
              <a:t/>
            </a:r>
            <a:br>
              <a:rPr lang="en-US" sz="1500" dirty="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Draw evidence from literary or informational texts to support analysis, reflection, and research</a:t>
            </a:r>
            <a:r>
              <a:rPr lang="en-US" sz="1500" dirty="0" smtClean="0">
                <a:solidFill>
                  <a:schemeClr val="bg1"/>
                </a:solidFill>
                <a:latin typeface="Times New Roman" panose="02020603050405020304" pitchFamily="18" charset="0"/>
                <a:cs typeface="Times New Roman" panose="02020603050405020304" pitchFamily="18" charset="0"/>
              </a:rPr>
              <a:t>.</a:t>
            </a:r>
          </a:p>
          <a:p>
            <a:endParaRPr lang="en-US" sz="1500" dirty="0">
              <a:solidFill>
                <a:schemeClr val="bg1"/>
              </a:solidFill>
              <a:latin typeface="Times New Roman" panose="02020603050405020304" pitchFamily="18" charset="0"/>
              <a:cs typeface="Times New Roman" panose="02020603050405020304" pitchFamily="18" charset="0"/>
            </a:endParaRPr>
          </a:p>
          <a:p>
            <a:pPr marL="0" indent="0">
              <a:buNone/>
            </a:pPr>
            <a:r>
              <a:rPr lang="en-US" sz="1500" b="1" u="sng" dirty="0">
                <a:solidFill>
                  <a:srgbClr val="FFC000"/>
                </a:solidFill>
                <a:latin typeface="Times New Roman" panose="02020603050405020304" pitchFamily="18" charset="0"/>
                <a:cs typeface="Times New Roman" panose="02020603050405020304" pitchFamily="18" charset="0"/>
              </a:rPr>
              <a:t>Range of Writing</a:t>
            </a:r>
            <a:r>
              <a:rPr lang="en-US" sz="1500" b="1" u="sng" dirty="0" smtClean="0">
                <a:solidFill>
                  <a:srgbClr val="FFC000"/>
                </a:solidFill>
                <a:latin typeface="Times New Roman" panose="02020603050405020304" pitchFamily="18" charset="0"/>
                <a:cs typeface="Times New Roman" panose="02020603050405020304" pitchFamily="18" charset="0"/>
              </a:rPr>
              <a:t>:</a:t>
            </a:r>
          </a:p>
          <a:p>
            <a:pPr marL="0" indent="0">
              <a:buNone/>
            </a:pPr>
            <a:endParaRPr lang="en-US" sz="1500" b="1" u="sng" dirty="0">
              <a:solidFill>
                <a:srgbClr val="FFC000"/>
              </a:solidFill>
              <a:latin typeface="Times New Roman" panose="02020603050405020304" pitchFamily="18" charset="0"/>
              <a:cs typeface="Times New Roman" panose="02020603050405020304" pitchFamily="18" charset="0"/>
            </a:endParaRPr>
          </a:p>
          <a:p>
            <a:r>
              <a:rPr lang="en-US" sz="1600" u="sng" cap="all" dirty="0">
                <a:solidFill>
                  <a:srgbClr val="FFC000"/>
                </a:solidFill>
                <a:latin typeface="Times New Roman" panose="02020603050405020304" pitchFamily="18" charset="0"/>
                <a:cs typeface="Times New Roman" panose="02020603050405020304" pitchFamily="18" charset="0"/>
              </a:rPr>
              <a:t>CCSS.ELA-LITERACY.W.4.10</a:t>
            </a:r>
            <a:r>
              <a:rPr lang="en-US" sz="1600" dirty="0">
                <a:solidFill>
                  <a:schemeClr val="bg1"/>
                </a:solidFill>
                <a:latin typeface="Times New Roman" panose="02020603050405020304" pitchFamily="18" charset="0"/>
                <a:cs typeface="Times New Roman" panose="02020603050405020304" pitchFamily="18" charset="0"/>
              </a:rPr>
              <a:t/>
            </a:r>
            <a:br>
              <a:rPr lang="en-US" sz="1600" dirty="0">
                <a:solidFill>
                  <a:schemeClr val="bg1"/>
                </a:solidFill>
                <a:latin typeface="Times New Roman" panose="02020603050405020304" pitchFamily="18" charset="0"/>
                <a:cs typeface="Times New Roman" panose="02020603050405020304" pitchFamily="18" charset="0"/>
              </a:rPr>
            </a:br>
            <a:r>
              <a:rPr lang="en-US" sz="1600" dirty="0">
                <a:solidFill>
                  <a:schemeClr val="bg1"/>
                </a:solidFill>
                <a:latin typeface="Times New Roman" panose="02020603050405020304" pitchFamily="18" charset="0"/>
                <a:cs typeface="Times New Roman" panose="02020603050405020304" pitchFamily="18" charset="0"/>
              </a:rPr>
              <a:t>Write routinely over extended time frames (time for research, reflection, and revision) and shorter time frames (a single sitting or a day or two) for a range of discipline-specific tasks, purposes, and audiences.</a:t>
            </a:r>
          </a:p>
          <a:p>
            <a:endParaRPr lang="en-US" sz="1500" dirty="0">
              <a:solidFill>
                <a:schemeClr val="bg1"/>
              </a:solidFill>
              <a:latin typeface="Times New Roman" panose="02020603050405020304" pitchFamily="18" charset="0"/>
              <a:cs typeface="Times New Roman" panose="02020603050405020304" pitchFamily="18" charset="0"/>
            </a:endParaRPr>
          </a:p>
          <a:p>
            <a:endParaRPr lang="en-US" sz="1500" dirty="0"/>
          </a:p>
        </p:txBody>
      </p:sp>
    </p:spTree>
    <p:extLst>
      <p:ext uri="{BB962C8B-B14F-4D97-AF65-F5344CB8AC3E}">
        <p14:creationId xmlns:p14="http://schemas.microsoft.com/office/powerpoint/2010/main" val="3283708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lgn="ctr">
              <a:buNone/>
            </a:pPr>
            <a:r>
              <a:rPr lang="en-US" sz="2000" b="1" dirty="0" smtClean="0">
                <a:solidFill>
                  <a:srgbClr val="FFC000"/>
                </a:solidFill>
                <a:latin typeface="Times New Roman" panose="02020603050405020304" pitchFamily="18" charset="0"/>
                <a:cs typeface="Times New Roman" panose="02020603050405020304" pitchFamily="18" charset="0"/>
              </a:rPr>
              <a:t>Speaking and Listening</a:t>
            </a:r>
          </a:p>
          <a:p>
            <a:pPr marL="0" indent="0" algn="ctr">
              <a:buNone/>
            </a:pPr>
            <a:endParaRPr lang="en-US" sz="8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1600" u="sng" dirty="0" smtClean="0">
                <a:solidFill>
                  <a:srgbClr val="FFC000"/>
                </a:solidFill>
                <a:latin typeface="Times New Roman" panose="02020603050405020304" pitchFamily="18" charset="0"/>
                <a:cs typeface="Times New Roman" panose="02020603050405020304" pitchFamily="18" charset="0"/>
              </a:rPr>
              <a:t>Comprehension and collaboration:</a:t>
            </a:r>
          </a:p>
          <a:p>
            <a:pPr marL="0" indent="0">
              <a:buNone/>
            </a:pPr>
            <a:endParaRPr lang="en-US" sz="800" u="sng" dirty="0" smtClean="0">
              <a:solidFill>
                <a:srgbClr val="FFC000"/>
              </a:solidFill>
              <a:latin typeface="Times New Roman" panose="02020603050405020304" pitchFamily="18" charset="0"/>
              <a:cs typeface="Times New Roman" panose="02020603050405020304" pitchFamily="18" charset="0"/>
            </a:endParaRPr>
          </a:p>
          <a:p>
            <a:r>
              <a:rPr lang="en-US" sz="1500" u="sng" cap="all" dirty="0">
                <a:solidFill>
                  <a:srgbClr val="FFC000"/>
                </a:solidFill>
                <a:latin typeface="Times New Roman" panose="02020603050405020304" pitchFamily="18" charset="0"/>
                <a:cs typeface="Times New Roman" panose="02020603050405020304" pitchFamily="18" charset="0"/>
              </a:rPr>
              <a:t>CCSS.ELA-LITERACY.SL.4.1.A</a:t>
            </a:r>
            <a:r>
              <a:rPr lang="en-US" sz="1500" dirty="0" smtClean="0">
                <a:solidFill>
                  <a:schemeClr val="bg1"/>
                </a:solidFill>
                <a:latin typeface="Times New Roman" panose="02020603050405020304" pitchFamily="18" charset="0"/>
                <a:cs typeface="Times New Roman" panose="02020603050405020304" pitchFamily="18" charset="0"/>
              </a:rPr>
              <a:t/>
            </a:r>
            <a:br>
              <a:rPr lang="en-US" sz="1500" dirty="0" smtClean="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Come to discussions prepared, having read or studied required material; explicitly draw on that preparation and other information known about the topic to explore ideas under discussion</a:t>
            </a:r>
            <a:r>
              <a:rPr lang="en-US" sz="1500" dirty="0" smtClean="0">
                <a:solidFill>
                  <a:schemeClr val="bg1"/>
                </a:solidFill>
                <a:latin typeface="Times New Roman" panose="02020603050405020304" pitchFamily="18" charset="0"/>
                <a:cs typeface="Times New Roman" panose="02020603050405020304" pitchFamily="18" charset="0"/>
              </a:rPr>
              <a:t>.</a:t>
            </a:r>
          </a:p>
          <a:p>
            <a:r>
              <a:rPr lang="en-US" sz="1500" u="sng" cap="all" dirty="0">
                <a:solidFill>
                  <a:srgbClr val="FFC000"/>
                </a:solidFill>
                <a:latin typeface="Times New Roman" panose="02020603050405020304" pitchFamily="18" charset="0"/>
                <a:cs typeface="Times New Roman" panose="02020603050405020304" pitchFamily="18" charset="0"/>
              </a:rPr>
              <a:t>CCSS.ELA-LITERACY.SL.4.1.D</a:t>
            </a:r>
            <a:r>
              <a:rPr lang="en-US" sz="1500" dirty="0" smtClean="0">
                <a:solidFill>
                  <a:schemeClr val="bg1"/>
                </a:solidFill>
                <a:latin typeface="Times New Roman" panose="02020603050405020304" pitchFamily="18" charset="0"/>
                <a:cs typeface="Times New Roman" panose="02020603050405020304" pitchFamily="18" charset="0"/>
              </a:rPr>
              <a:t/>
            </a:r>
            <a:br>
              <a:rPr lang="en-US" sz="1500" dirty="0" smtClean="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Review the key ideas expressed and explain their own ideas and understanding in light of the discussion</a:t>
            </a:r>
            <a:r>
              <a:rPr lang="en-US" sz="1500" dirty="0" smtClean="0">
                <a:solidFill>
                  <a:schemeClr val="bg1"/>
                </a:solidFill>
                <a:latin typeface="Times New Roman" panose="02020603050405020304" pitchFamily="18" charset="0"/>
                <a:cs typeface="Times New Roman" panose="02020603050405020304" pitchFamily="18" charset="0"/>
              </a:rPr>
              <a:t>.</a:t>
            </a:r>
          </a:p>
          <a:p>
            <a:r>
              <a:rPr lang="en-US" sz="1500" u="sng" cap="all" dirty="0">
                <a:solidFill>
                  <a:srgbClr val="FFC000"/>
                </a:solidFill>
                <a:latin typeface="Times New Roman" panose="02020603050405020304" pitchFamily="18" charset="0"/>
                <a:cs typeface="Times New Roman" panose="02020603050405020304" pitchFamily="18" charset="0"/>
              </a:rPr>
              <a:t>CCSS.ELA-LITERACY.SL.4.2</a:t>
            </a:r>
            <a:r>
              <a:rPr lang="en-US" sz="1500" dirty="0" smtClean="0">
                <a:solidFill>
                  <a:schemeClr val="bg1"/>
                </a:solidFill>
                <a:latin typeface="Times New Roman" panose="02020603050405020304" pitchFamily="18" charset="0"/>
                <a:cs typeface="Times New Roman" panose="02020603050405020304" pitchFamily="18" charset="0"/>
              </a:rPr>
              <a:t/>
            </a:r>
            <a:br>
              <a:rPr lang="en-US" sz="1500" dirty="0" smtClean="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Paraphrase portions of a text read aloud or information presented in diverse media and formats, including visually, quantitatively, and orally</a:t>
            </a:r>
            <a:r>
              <a:rPr lang="en-US" sz="1500" dirty="0" smtClean="0">
                <a:solidFill>
                  <a:schemeClr val="bg1"/>
                </a:solidFill>
                <a:latin typeface="Times New Roman" panose="02020603050405020304" pitchFamily="18" charset="0"/>
                <a:cs typeface="Times New Roman" panose="02020603050405020304" pitchFamily="18" charset="0"/>
              </a:rPr>
              <a:t>.</a:t>
            </a:r>
          </a:p>
          <a:p>
            <a:endParaRPr lang="en-US" sz="1500" u="sng" dirty="0">
              <a:solidFill>
                <a:schemeClr val="bg1"/>
              </a:solidFill>
              <a:latin typeface="Times New Roman" panose="02020603050405020304" pitchFamily="18" charset="0"/>
              <a:cs typeface="Times New Roman" panose="02020603050405020304" pitchFamily="18" charset="0"/>
            </a:endParaRPr>
          </a:p>
          <a:p>
            <a:pPr marL="0" indent="0">
              <a:buNone/>
            </a:pPr>
            <a:r>
              <a:rPr lang="en-US" sz="1600" u="sng" dirty="0">
                <a:solidFill>
                  <a:srgbClr val="FFC000"/>
                </a:solidFill>
                <a:latin typeface="Times New Roman" panose="02020603050405020304" pitchFamily="18" charset="0"/>
                <a:cs typeface="Times New Roman" panose="02020603050405020304" pitchFamily="18" charset="0"/>
              </a:rPr>
              <a:t>Presentation of Knowledge and Ideas</a:t>
            </a:r>
            <a:r>
              <a:rPr lang="en-US" sz="1600" u="sng" dirty="0" smtClean="0">
                <a:solidFill>
                  <a:srgbClr val="FFC000"/>
                </a:solidFill>
                <a:latin typeface="Times New Roman" panose="02020603050405020304" pitchFamily="18" charset="0"/>
                <a:cs typeface="Times New Roman" panose="02020603050405020304" pitchFamily="18" charset="0"/>
              </a:rPr>
              <a:t>:</a:t>
            </a:r>
          </a:p>
          <a:p>
            <a:pPr marL="0" indent="0">
              <a:buNone/>
            </a:pPr>
            <a:endParaRPr lang="en-US" sz="800" u="sng" dirty="0">
              <a:solidFill>
                <a:srgbClr val="FFC000"/>
              </a:solidFill>
              <a:latin typeface="Times New Roman" panose="02020603050405020304" pitchFamily="18" charset="0"/>
              <a:cs typeface="Times New Roman" panose="02020603050405020304" pitchFamily="18" charset="0"/>
            </a:endParaRPr>
          </a:p>
          <a:p>
            <a:r>
              <a:rPr lang="en-US" sz="1500" u="sng" cap="all" dirty="0">
                <a:solidFill>
                  <a:srgbClr val="FFC000"/>
                </a:solidFill>
                <a:latin typeface="Times New Roman" panose="02020603050405020304" pitchFamily="18" charset="0"/>
                <a:cs typeface="Times New Roman" panose="02020603050405020304" pitchFamily="18" charset="0"/>
              </a:rPr>
              <a:t>CCSS.ELA-LITERACY.SL.4.4</a:t>
            </a:r>
            <a:r>
              <a:rPr lang="en-US" sz="1500" dirty="0">
                <a:solidFill>
                  <a:schemeClr val="bg1"/>
                </a:solidFill>
                <a:latin typeface="Times New Roman" panose="02020603050405020304" pitchFamily="18" charset="0"/>
                <a:cs typeface="Times New Roman" panose="02020603050405020304" pitchFamily="18" charset="0"/>
              </a:rPr>
              <a:t/>
            </a:r>
            <a:br>
              <a:rPr lang="en-US" sz="1500" dirty="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Report on a topic or text, tell a story, or recount an experience in an organized manner, using appropriate facts and relevant, descriptive details to support main ideas or themes; speak clearly at an understandable pace.</a:t>
            </a:r>
          </a:p>
          <a:p>
            <a:r>
              <a:rPr lang="en-US" sz="1500" u="sng" cap="all" dirty="0">
                <a:solidFill>
                  <a:srgbClr val="FFC000"/>
                </a:solidFill>
                <a:latin typeface="Times New Roman" panose="02020603050405020304" pitchFamily="18" charset="0"/>
                <a:cs typeface="Times New Roman" panose="02020603050405020304" pitchFamily="18" charset="0"/>
              </a:rPr>
              <a:t>CCSS.ELA-LITERACY.SL.4.5</a:t>
            </a:r>
            <a:r>
              <a:rPr lang="en-US" sz="1500" dirty="0">
                <a:solidFill>
                  <a:schemeClr val="bg1"/>
                </a:solidFill>
                <a:latin typeface="Times New Roman" panose="02020603050405020304" pitchFamily="18" charset="0"/>
                <a:cs typeface="Times New Roman" panose="02020603050405020304" pitchFamily="18" charset="0"/>
              </a:rPr>
              <a:t/>
            </a:r>
            <a:br>
              <a:rPr lang="en-US" sz="1500" dirty="0">
                <a:solidFill>
                  <a:schemeClr val="bg1"/>
                </a:solidFill>
                <a:latin typeface="Times New Roman" panose="02020603050405020304" pitchFamily="18" charset="0"/>
                <a:cs typeface="Times New Roman" panose="02020603050405020304" pitchFamily="18" charset="0"/>
              </a:rPr>
            </a:br>
            <a:r>
              <a:rPr lang="en-US" sz="1500" dirty="0">
                <a:solidFill>
                  <a:schemeClr val="bg1"/>
                </a:solidFill>
                <a:latin typeface="Times New Roman" panose="02020603050405020304" pitchFamily="18" charset="0"/>
                <a:cs typeface="Times New Roman" panose="02020603050405020304" pitchFamily="18" charset="0"/>
              </a:rPr>
              <a:t>Add audio recordings and visual displays to presentations when appropriate to enhance the development of main ideas or themes.</a:t>
            </a:r>
          </a:p>
          <a:p>
            <a:endParaRPr lang="en-US" sz="1500"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0966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lvl="0" indent="0" algn="ctr">
              <a:spcBef>
                <a:spcPts val="0"/>
              </a:spcBef>
              <a:buNone/>
            </a:pPr>
            <a:r>
              <a:rPr lang="en-US" sz="2000" b="1" dirty="0" smtClean="0">
                <a:solidFill>
                  <a:srgbClr val="FFC000"/>
                </a:solidFill>
                <a:latin typeface="Times New Roman" panose="02020603050405020304" pitchFamily="18" charset="0"/>
                <a:cs typeface="Times New Roman" panose="02020603050405020304" pitchFamily="18" charset="0"/>
              </a:rPr>
              <a:t>Social Studies</a:t>
            </a:r>
          </a:p>
          <a:p>
            <a:pPr marL="0" lvl="0" indent="0" algn="ctr">
              <a:spcBef>
                <a:spcPts val="0"/>
              </a:spcBef>
              <a:buNone/>
            </a:pPr>
            <a:endParaRPr lang="en-US" sz="2000" b="1" dirty="0">
              <a:solidFill>
                <a:srgbClr val="FFC000"/>
              </a:solidFill>
              <a:latin typeface="Times New Roman" panose="02020603050405020304" pitchFamily="18" charset="0"/>
              <a:cs typeface="Times New Roman" panose="02020603050405020304" pitchFamily="18" charset="0"/>
            </a:endParaRPr>
          </a:p>
          <a:p>
            <a:pPr marL="0" lvl="0" indent="0">
              <a:spcBef>
                <a:spcPts val="0"/>
              </a:spcBef>
              <a:buNone/>
            </a:pPr>
            <a:r>
              <a:rPr lang="en-US" sz="1600" b="1" u="sng" dirty="0" smtClean="0">
                <a:solidFill>
                  <a:srgbClr val="FFC000"/>
                </a:solidFill>
                <a:latin typeface="Times New Roman" panose="02020603050405020304" pitchFamily="18" charset="0"/>
                <a:cs typeface="Times New Roman" panose="02020603050405020304" pitchFamily="18" charset="0"/>
              </a:rPr>
              <a:t>History</a:t>
            </a:r>
          </a:p>
          <a:p>
            <a:r>
              <a:rPr lang="en-US" sz="1500" u="sng" dirty="0">
                <a:solidFill>
                  <a:srgbClr val="FFC000"/>
                </a:solidFill>
                <a:latin typeface="Times New Roman" panose="02020603050405020304" pitchFamily="18" charset="0"/>
                <a:cs typeface="Times New Roman" panose="02020603050405020304" pitchFamily="18" charset="0"/>
              </a:rPr>
              <a:t>4</a:t>
            </a:r>
            <a:r>
              <a:rPr lang="en-US" sz="1500" u="sng" dirty="0" smtClean="0">
                <a:solidFill>
                  <a:srgbClr val="FFC000"/>
                </a:solidFill>
                <a:latin typeface="Times New Roman" panose="02020603050405020304" pitchFamily="18" charset="0"/>
                <a:cs typeface="Times New Roman" panose="02020603050405020304" pitchFamily="18" charset="0"/>
              </a:rPr>
              <a:t>.H.1 </a:t>
            </a:r>
          </a:p>
          <a:p>
            <a:pPr marL="0" indent="0">
              <a:buNone/>
            </a:pPr>
            <a:r>
              <a:rPr lang="en-US" sz="1500" b="1" dirty="0" smtClean="0">
                <a:solidFill>
                  <a:schemeClr val="bg1"/>
                </a:solidFill>
                <a:latin typeface="Times New Roman" panose="02020603050405020304" pitchFamily="18" charset="0"/>
                <a:cs typeface="Times New Roman" panose="02020603050405020304" pitchFamily="18" charset="0"/>
              </a:rPr>
              <a:t>       </a:t>
            </a:r>
            <a:r>
              <a:rPr lang="en-US" sz="1500" dirty="0" smtClean="0">
                <a:solidFill>
                  <a:schemeClr val="bg1"/>
                </a:solidFill>
                <a:latin typeface="Times New Roman" pitchFamily="18" charset="0"/>
                <a:cs typeface="Times New Roman" pitchFamily="18" charset="0"/>
              </a:rPr>
              <a:t>Understand the chronology of key historical events in North Carolina history.</a:t>
            </a:r>
          </a:p>
          <a:p>
            <a:r>
              <a:rPr lang="en-US" sz="1500" u="sng" dirty="0">
                <a:solidFill>
                  <a:srgbClr val="FFC000"/>
                </a:solidFill>
                <a:latin typeface="Times New Roman" pitchFamily="18" charset="0"/>
                <a:cs typeface="Times New Roman" pitchFamily="18" charset="0"/>
              </a:rPr>
              <a:t>4</a:t>
            </a:r>
            <a:r>
              <a:rPr lang="en-US" sz="1500" u="sng" dirty="0" smtClean="0">
                <a:solidFill>
                  <a:srgbClr val="FFC000"/>
                </a:solidFill>
                <a:latin typeface="Times New Roman" pitchFamily="18" charset="0"/>
                <a:cs typeface="Times New Roman" pitchFamily="18" charset="0"/>
              </a:rPr>
              <a:t>.H.2</a:t>
            </a:r>
            <a:r>
              <a:rPr lang="en-US" sz="1500" dirty="0" smtClean="0">
                <a:solidFill>
                  <a:schemeClr val="bg1"/>
                </a:solidFill>
                <a:latin typeface="Times New Roman" pitchFamily="18" charset="0"/>
                <a:cs typeface="Times New Roman" pitchFamily="18" charset="0"/>
              </a:rPr>
              <a:t> </a:t>
            </a:r>
          </a:p>
          <a:p>
            <a:pPr marL="0" indent="0">
              <a:buNone/>
            </a:pPr>
            <a:r>
              <a:rPr lang="en-US" sz="1500" dirty="0" smtClean="0">
                <a:solidFill>
                  <a:schemeClr val="bg1"/>
                </a:solidFill>
                <a:latin typeface="Times New Roman" pitchFamily="18" charset="0"/>
                <a:cs typeface="Times New Roman" pitchFamily="18" charset="0"/>
              </a:rPr>
              <a:t>       Understand how notable structures, symbols and place names are significant to North Carolina.</a:t>
            </a:r>
          </a:p>
          <a:p>
            <a:pPr marL="0" indent="0">
              <a:buNone/>
            </a:pPr>
            <a:endParaRPr lang="en-US" sz="1500" dirty="0">
              <a:solidFill>
                <a:schemeClr val="bg1"/>
              </a:solidFill>
              <a:latin typeface="Times New Roman" pitchFamily="18" charset="0"/>
              <a:cs typeface="Times New Roman" pitchFamily="18" charset="0"/>
            </a:endParaRPr>
          </a:p>
          <a:p>
            <a:pPr marL="0" lvl="0" indent="0">
              <a:buNone/>
            </a:pPr>
            <a:r>
              <a:rPr lang="en-US" sz="1400" b="1" u="sng" dirty="0" smtClean="0">
                <a:solidFill>
                  <a:srgbClr val="FFC000"/>
                </a:solidFill>
                <a:latin typeface="Times New Roman" panose="02020603050405020304" pitchFamily="18" charset="0"/>
                <a:cs typeface="Times New Roman" panose="02020603050405020304" pitchFamily="18" charset="0"/>
              </a:rPr>
              <a:t>Geography and Environmental Literacy</a:t>
            </a:r>
          </a:p>
          <a:p>
            <a:pPr lvl="0"/>
            <a:r>
              <a:rPr lang="en-US" sz="1400" u="sng" dirty="0" smtClean="0">
                <a:solidFill>
                  <a:srgbClr val="FFC000"/>
                </a:solidFill>
                <a:latin typeface="Times New Roman" panose="02020603050405020304" pitchFamily="18" charset="0"/>
                <a:cs typeface="Times New Roman" panose="02020603050405020304" pitchFamily="18" charset="0"/>
              </a:rPr>
              <a:t>4.G.1</a:t>
            </a:r>
            <a:r>
              <a:rPr lang="en-US" sz="1400" b="1" u="sng" dirty="0" smtClean="0">
                <a:solidFill>
                  <a:srgbClr val="FFC000"/>
                </a:solidFill>
                <a:latin typeface="Times New Roman" panose="02020603050405020304" pitchFamily="18" charset="0"/>
                <a:cs typeface="Times New Roman" panose="02020603050405020304" pitchFamily="18" charset="0"/>
              </a:rPr>
              <a:t> </a:t>
            </a:r>
            <a:endParaRPr lang="en-US" sz="1400" b="1" u="sng" dirty="0">
              <a:solidFill>
                <a:srgbClr val="FFC000"/>
              </a:solidFill>
              <a:latin typeface="Times New Roman" panose="02020603050405020304" pitchFamily="18" charset="0"/>
              <a:cs typeface="Times New Roman" panose="02020603050405020304" pitchFamily="18" charset="0"/>
            </a:endParaRPr>
          </a:p>
          <a:p>
            <a:pPr marL="0" lvl="0" indent="0">
              <a:buNone/>
              <a:tabLst>
                <a:tab pos="341313" algn="l"/>
              </a:tabLst>
            </a:pPr>
            <a:r>
              <a:rPr lang="en-US" sz="1400" b="1" dirty="0">
                <a:solidFill>
                  <a:schemeClr val="bg1"/>
                </a:solidFill>
                <a:latin typeface="Times New Roman" panose="02020603050405020304" pitchFamily="18" charset="0"/>
                <a:cs typeface="Times New Roman" panose="02020603050405020304" pitchFamily="18" charset="0"/>
              </a:rPr>
              <a:t>       </a:t>
            </a:r>
            <a:r>
              <a:rPr lang="en-US" sz="1400" dirty="0" smtClean="0">
                <a:solidFill>
                  <a:schemeClr val="bg1"/>
                </a:solidFill>
                <a:latin typeface="Times New Roman" panose="02020603050405020304" pitchFamily="18" charset="0"/>
                <a:cs typeface="Times New Roman" panose="02020603050405020304" pitchFamily="18" charset="0"/>
              </a:rPr>
              <a:t>Understand  how human, environmental and technological factors affect the growth and development of            	North Carolina.</a:t>
            </a:r>
          </a:p>
          <a:p>
            <a:pPr marL="0" indent="0">
              <a:buNone/>
            </a:pPr>
            <a:endParaRPr lang="en-US" sz="1400" b="1" u="sng" dirty="0">
              <a:solidFill>
                <a:srgbClr val="FFC000"/>
              </a:solidFill>
              <a:latin typeface="Times New Roman" panose="02020603050405020304" pitchFamily="18" charset="0"/>
              <a:cs typeface="Times New Roman" panose="02020603050405020304" pitchFamily="18" charset="0"/>
            </a:endParaRPr>
          </a:p>
          <a:p>
            <a:pPr marL="0" lvl="0" indent="0">
              <a:buNone/>
            </a:pPr>
            <a:r>
              <a:rPr lang="en-US" sz="1400" b="1" u="sng" dirty="0" smtClean="0">
                <a:solidFill>
                  <a:srgbClr val="FFC000"/>
                </a:solidFill>
                <a:latin typeface="Times New Roman" panose="02020603050405020304" pitchFamily="18" charset="0"/>
                <a:cs typeface="Times New Roman" panose="02020603050405020304" pitchFamily="18" charset="0"/>
              </a:rPr>
              <a:t>Economics and Financial Literacy</a:t>
            </a:r>
          </a:p>
          <a:p>
            <a:pPr lvl="0"/>
            <a:r>
              <a:rPr lang="en-US" sz="1400" b="1" u="sng" dirty="0">
                <a:solidFill>
                  <a:srgbClr val="FFC000"/>
                </a:solidFill>
                <a:latin typeface="Times New Roman" panose="02020603050405020304" pitchFamily="18" charset="0"/>
                <a:cs typeface="Times New Roman" panose="02020603050405020304" pitchFamily="18" charset="0"/>
              </a:rPr>
              <a:t>4</a:t>
            </a:r>
            <a:r>
              <a:rPr lang="en-US" sz="1400" b="1" u="sng" dirty="0" smtClean="0">
                <a:solidFill>
                  <a:srgbClr val="FFC000"/>
                </a:solidFill>
                <a:latin typeface="Times New Roman" panose="02020603050405020304" pitchFamily="18" charset="0"/>
                <a:cs typeface="Times New Roman" panose="02020603050405020304" pitchFamily="18" charset="0"/>
              </a:rPr>
              <a:t>.E.1 </a:t>
            </a:r>
          </a:p>
          <a:p>
            <a:pPr marL="0" lvl="0" indent="0">
              <a:buNone/>
            </a:pPr>
            <a:r>
              <a:rPr lang="en-US" sz="1400" b="1" dirty="0" smtClean="0">
                <a:solidFill>
                  <a:schemeClr val="bg1"/>
                </a:solidFill>
                <a:latin typeface="Times New Roman" panose="02020603050405020304" pitchFamily="18" charset="0"/>
                <a:cs typeface="Times New Roman" panose="02020603050405020304" pitchFamily="18" charset="0"/>
              </a:rPr>
              <a:t>        </a:t>
            </a:r>
            <a:r>
              <a:rPr lang="en-US" sz="1400" dirty="0" smtClean="0">
                <a:solidFill>
                  <a:schemeClr val="bg1"/>
                </a:solidFill>
                <a:latin typeface="Times New Roman" panose="02020603050405020304" pitchFamily="18" charset="0"/>
                <a:cs typeface="Times New Roman" panose="02020603050405020304" pitchFamily="18" charset="0"/>
              </a:rPr>
              <a:t>Understand how a market economy impacts life in North Carolina.</a:t>
            </a:r>
            <a:endParaRPr lang="en-US" sz="1400" b="1" dirty="0">
              <a:solidFill>
                <a:schemeClr val="bg1"/>
              </a:solidFill>
              <a:latin typeface="Times New Roman" panose="02020603050405020304" pitchFamily="18" charset="0"/>
              <a:cs typeface="Times New Roman" panose="02020603050405020304" pitchFamily="18" charset="0"/>
            </a:endParaRPr>
          </a:p>
          <a:p>
            <a:r>
              <a:rPr lang="en-US" sz="1400" u="sng" dirty="0" smtClean="0">
                <a:solidFill>
                  <a:srgbClr val="FFC000"/>
                </a:solidFill>
                <a:latin typeface="Times New Roman" pitchFamily="18" charset="0"/>
                <a:cs typeface="Times New Roman" pitchFamily="18" charset="0"/>
              </a:rPr>
              <a:t>3.E.2</a:t>
            </a:r>
            <a:r>
              <a:rPr lang="en-US" sz="1400" dirty="0" smtClean="0">
                <a:solidFill>
                  <a:schemeClr val="bg1"/>
                </a:solidFill>
                <a:latin typeface="Times New Roman" pitchFamily="18" charset="0"/>
                <a:cs typeface="Times New Roman" pitchFamily="18" charset="0"/>
              </a:rPr>
              <a:t> </a:t>
            </a:r>
            <a:endParaRPr lang="en-US" sz="1400" dirty="0">
              <a:solidFill>
                <a:schemeClr val="bg1"/>
              </a:solidFill>
              <a:latin typeface="Times New Roman" pitchFamily="18" charset="0"/>
              <a:cs typeface="Times New Roman" pitchFamily="18" charset="0"/>
            </a:endParaRPr>
          </a:p>
          <a:p>
            <a:pPr marL="0" indent="0">
              <a:buNone/>
            </a:pPr>
            <a:r>
              <a:rPr lang="en-US" sz="1400" dirty="0">
                <a:solidFill>
                  <a:schemeClr val="bg1"/>
                </a:solidFill>
                <a:latin typeface="Times New Roman" pitchFamily="18" charset="0"/>
                <a:cs typeface="Times New Roman" pitchFamily="18" charset="0"/>
              </a:rPr>
              <a:t>       </a:t>
            </a:r>
            <a:r>
              <a:rPr lang="en-US" sz="1400" dirty="0" smtClean="0">
                <a:solidFill>
                  <a:schemeClr val="bg1"/>
                </a:solidFill>
                <a:latin typeface="Times New Roman" pitchFamily="18" charset="0"/>
                <a:cs typeface="Times New Roman" pitchFamily="18" charset="0"/>
              </a:rPr>
              <a:t> Understand the economic factors when making personal choices.</a:t>
            </a:r>
          </a:p>
          <a:p>
            <a:pPr marL="0" indent="0">
              <a:buNone/>
            </a:pPr>
            <a:endParaRPr lang="en-US" sz="1400" dirty="0" smtClean="0">
              <a:solidFill>
                <a:schemeClr val="bg1"/>
              </a:solidFill>
              <a:latin typeface="Times New Roman" pitchFamily="18" charset="0"/>
              <a:cs typeface="Times New Roman" pitchFamily="18" charset="0"/>
            </a:endParaRPr>
          </a:p>
          <a:p>
            <a:pPr marL="0" lvl="0" indent="0">
              <a:buNone/>
            </a:pPr>
            <a:r>
              <a:rPr lang="en-US" sz="1400" b="1" u="sng" dirty="0">
                <a:solidFill>
                  <a:srgbClr val="FFC000"/>
                </a:solidFill>
                <a:latin typeface="Times New Roman" panose="02020603050405020304" pitchFamily="18" charset="0"/>
                <a:cs typeface="Times New Roman" panose="02020603050405020304" pitchFamily="18" charset="0"/>
              </a:rPr>
              <a:t>Civics and Government</a:t>
            </a:r>
          </a:p>
          <a:p>
            <a:pPr lvl="0"/>
            <a:r>
              <a:rPr lang="en-US" sz="1400" b="1" u="sng" dirty="0">
                <a:solidFill>
                  <a:srgbClr val="FFC000"/>
                </a:solidFill>
                <a:latin typeface="Times New Roman" panose="02020603050405020304" pitchFamily="18" charset="0"/>
                <a:cs typeface="Times New Roman" panose="02020603050405020304" pitchFamily="18" charset="0"/>
              </a:rPr>
              <a:t>4.C&amp;G.1 </a:t>
            </a:r>
          </a:p>
          <a:p>
            <a:pPr marL="0" lvl="0" indent="0">
              <a:buNone/>
            </a:pPr>
            <a:r>
              <a:rPr lang="en-US" sz="1400" b="1" dirty="0">
                <a:solidFill>
                  <a:schemeClr val="bg1"/>
                </a:solidFill>
                <a:latin typeface="Times New Roman" panose="02020603050405020304" pitchFamily="18" charset="0"/>
                <a:cs typeface="Times New Roman" panose="02020603050405020304" pitchFamily="18" charset="0"/>
              </a:rPr>
              <a:t>        </a:t>
            </a:r>
            <a:r>
              <a:rPr lang="en-US" sz="1400" dirty="0">
                <a:solidFill>
                  <a:schemeClr val="bg1"/>
                </a:solidFill>
                <a:latin typeface="Times New Roman" panose="02020603050405020304" pitchFamily="18" charset="0"/>
                <a:cs typeface="Times New Roman" panose="02020603050405020304" pitchFamily="18" charset="0"/>
              </a:rPr>
              <a:t>Understand the development, structure and function of North Carolina’s government.</a:t>
            </a:r>
          </a:p>
          <a:p>
            <a:pPr marL="0" lvl="0" indent="0">
              <a:buNone/>
            </a:pPr>
            <a:endParaRPr lang="en-US" sz="1400" b="1" dirty="0">
              <a:solidFill>
                <a:schemeClr val="bg1"/>
              </a:solidFill>
              <a:latin typeface="Times New Roman" panose="02020603050405020304" pitchFamily="18" charset="0"/>
              <a:cs typeface="Times New Roman" panose="02020603050405020304" pitchFamily="18" charset="0"/>
            </a:endParaRPr>
          </a:p>
          <a:p>
            <a:pPr marL="0" lvl="0" indent="0">
              <a:buNone/>
            </a:pPr>
            <a:r>
              <a:rPr lang="en-US" sz="1400" b="1" u="sng" dirty="0">
                <a:solidFill>
                  <a:srgbClr val="FFC000"/>
                </a:solidFill>
                <a:latin typeface="Times New Roman" panose="02020603050405020304" pitchFamily="18" charset="0"/>
                <a:cs typeface="Times New Roman" panose="02020603050405020304" pitchFamily="18" charset="0"/>
              </a:rPr>
              <a:t>Culture</a:t>
            </a:r>
          </a:p>
          <a:p>
            <a:pPr lvl="0"/>
            <a:r>
              <a:rPr lang="en-US" sz="1400" b="1" u="sng" dirty="0">
                <a:solidFill>
                  <a:srgbClr val="FFC000"/>
                </a:solidFill>
                <a:latin typeface="Times New Roman" panose="02020603050405020304" pitchFamily="18" charset="0"/>
                <a:cs typeface="Times New Roman" panose="02020603050405020304" pitchFamily="18" charset="0"/>
              </a:rPr>
              <a:t>4.C.1 </a:t>
            </a:r>
          </a:p>
          <a:p>
            <a:pPr marL="0" lvl="0" indent="0">
              <a:buNone/>
            </a:pPr>
            <a:r>
              <a:rPr lang="en-US" sz="1400" b="1" dirty="0">
                <a:solidFill>
                  <a:schemeClr val="bg1"/>
                </a:solidFill>
                <a:latin typeface="Times New Roman" panose="02020603050405020304" pitchFamily="18" charset="0"/>
                <a:cs typeface="Times New Roman" panose="02020603050405020304" pitchFamily="18" charset="0"/>
              </a:rPr>
              <a:t>        </a:t>
            </a:r>
            <a:r>
              <a:rPr lang="en-US" sz="1400" dirty="0">
                <a:solidFill>
                  <a:schemeClr val="bg1"/>
                </a:solidFill>
                <a:latin typeface="Times New Roman" panose="02020603050405020304" pitchFamily="18" charset="0"/>
                <a:cs typeface="Times New Roman" panose="02020603050405020304" pitchFamily="18" charset="0"/>
              </a:rPr>
              <a:t>Understand the impact of various cultural groups on North Carolina.</a:t>
            </a:r>
            <a:endParaRPr lang="en-US"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400" dirty="0">
              <a:solidFill>
                <a:schemeClr val="bg1"/>
              </a:solidFill>
              <a:latin typeface="Times New Roman" pitchFamily="18" charset="0"/>
              <a:cs typeface="Times New Roman" pitchFamily="18" charset="0"/>
            </a:endParaRPr>
          </a:p>
          <a:p>
            <a:pPr marL="0" indent="0">
              <a:buNone/>
            </a:pPr>
            <a:endParaRPr lang="en-US" sz="1500" dirty="0">
              <a:solidFill>
                <a:schemeClr val="bg1"/>
              </a:solidFill>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2880232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latin typeface="Times New Roman" panose="02020603050405020304" pitchFamily="18" charset="0"/>
                <a:cs typeface="Times New Roman" panose="02020603050405020304" pitchFamily="18" charset="0"/>
              </a:rPr>
              <a:t>Project Introduction Letter</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257800"/>
          </a:xfrm>
          <a:solidFill>
            <a:schemeClr val="bg1"/>
          </a:solidFill>
          <a:ln>
            <a:solidFill>
              <a:schemeClr val="tx1"/>
            </a:solidFill>
          </a:ln>
          <a:effectLst>
            <a:glow rad="393700">
              <a:schemeClr val="tx1">
                <a:alpha val="39000"/>
              </a:schemeClr>
            </a:glow>
          </a:effectLst>
        </p:spPr>
        <p:txBody>
          <a:bodyPr>
            <a:normAutofit/>
          </a:bodyPr>
          <a:lstStyle/>
          <a:p>
            <a:pPr marL="0" indent="0">
              <a:buNone/>
            </a:pPr>
            <a:r>
              <a:rPr lang="en-US" sz="1800" dirty="0" smtClean="0">
                <a:latin typeface="Times New Roman" panose="02020603050405020304" pitchFamily="18" charset="0"/>
                <a:cs typeface="Times New Roman" panose="02020603050405020304" pitchFamily="18" charset="0"/>
              </a:rPr>
              <a:t>Dear Parents,</a:t>
            </a:r>
          </a:p>
          <a:p>
            <a:pPr marL="0" indent="0">
              <a:buNone/>
            </a:pPr>
            <a:r>
              <a:rPr lang="en-US" sz="1800" dirty="0" smtClean="0">
                <a:latin typeface="Times New Roman" panose="02020603050405020304" pitchFamily="18" charset="0"/>
                <a:cs typeface="Times New Roman" panose="02020603050405020304" pitchFamily="18" charset="0"/>
              </a:rPr>
              <a:t>	Mrs. Cook’s and Mrs. Hayne’s classes are researching an era in North Carolina History and will be creating a power point on that era. On May1st, we will be presenting our knowledge by creating a timeline of the eras, beginning with the precolonial all the way to the 21</a:t>
            </a:r>
            <a:r>
              <a:rPr lang="en-US" sz="1800" baseline="30000" dirty="0" smtClean="0">
                <a:latin typeface="Times New Roman" panose="02020603050405020304" pitchFamily="18" charset="0"/>
                <a:cs typeface="Times New Roman" panose="02020603050405020304" pitchFamily="18" charset="0"/>
              </a:rPr>
              <a:t>st</a:t>
            </a:r>
            <a:r>
              <a:rPr lang="en-US" sz="1800" dirty="0" smtClean="0">
                <a:latin typeface="Times New Roman" panose="02020603050405020304" pitchFamily="18" charset="0"/>
                <a:cs typeface="Times New Roman" panose="02020603050405020304" pitchFamily="18" charset="0"/>
              </a:rPr>
              <a:t> century. Students will gain knowledge about major events, important people, industries, changes, technology, inventions, daily life, conflicts and artifacts of that time period.</a:t>
            </a:r>
          </a:p>
          <a:p>
            <a:pPr marL="0" indent="0">
              <a:buNone/>
            </a:pPr>
            <a:r>
              <a:rPr lang="en-US" sz="1800" dirty="0" smtClean="0">
                <a:latin typeface="Times New Roman" panose="02020603050405020304" pitchFamily="18" charset="0"/>
                <a:cs typeface="Times New Roman" panose="02020603050405020304" pitchFamily="18" charset="0"/>
              </a:rPr>
              <a:t>	We will be asking students to think about artifacts that may be brought in on presentation day and types of clothing that might be worn during that time.</a:t>
            </a:r>
          </a:p>
          <a:p>
            <a:pPr marL="0" indent="0">
              <a:buNone/>
            </a:pPr>
            <a:r>
              <a:rPr lang="en-US" sz="1800" dirty="0" smtClean="0">
                <a:latin typeface="Times New Roman" panose="02020603050405020304" pitchFamily="18" charset="0"/>
                <a:cs typeface="Times New Roman" panose="02020603050405020304" pitchFamily="18" charset="0"/>
              </a:rPr>
              <a:t>A presentation board and power point will be created for May1st, to allow others to learn about each era. We are in great need of presentation boards. They are the boards used for science fair projects. If you are willing to purchase and send a board, it would be greatly appreciated. They are around 3-4 dollars at Wal-Mart.</a:t>
            </a:r>
          </a:p>
          <a:p>
            <a:pPr marL="0" indent="0">
              <a:buNone/>
            </a:pPr>
            <a:r>
              <a:rPr lang="en-US" sz="1800" dirty="0" smtClean="0">
                <a:latin typeface="Times New Roman" panose="02020603050405020304" pitchFamily="18" charset="0"/>
                <a:cs typeface="Times New Roman" panose="02020603050405020304" pitchFamily="18" charset="0"/>
              </a:rPr>
              <a:t>	More information will be coming home as presentation day gets closer. Parents will have a time that they may attend our real-life timeline!</a:t>
            </a:r>
          </a:p>
          <a:p>
            <a:pPr marL="0" indent="0">
              <a:buNone/>
            </a:pPr>
            <a:r>
              <a:rPr lang="en-US" sz="1800" dirty="0" smtClean="0">
                <a:latin typeface="Times New Roman" panose="02020603050405020304" pitchFamily="18" charset="0"/>
                <a:cs typeface="Times New Roman" panose="02020603050405020304" pitchFamily="18" charset="0"/>
              </a:rPr>
              <a:t>Thank you,</a:t>
            </a:r>
          </a:p>
          <a:p>
            <a:pPr marL="0" indent="0">
              <a:buNone/>
            </a:pPr>
            <a:r>
              <a:rPr lang="en-US" sz="1800" dirty="0" smtClean="0">
                <a:latin typeface="Times New Roman" panose="02020603050405020304" pitchFamily="18" charset="0"/>
                <a:cs typeface="Times New Roman" panose="02020603050405020304" pitchFamily="18" charset="0"/>
              </a:rPr>
              <a:t>Mrs. Cook and Mrs. Haynes</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7122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1693</Words>
  <Application>Microsoft Office PowerPoint</Application>
  <PresentationFormat>On-screen Show (4:3)</PresentationFormat>
  <Paragraphs>418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North Carolina History </vt:lpstr>
      <vt:lpstr>Purpose </vt:lpstr>
      <vt:lpstr>4th Grade Standards Addressed</vt:lpstr>
      <vt:lpstr>PowerPoint Presentation</vt:lpstr>
      <vt:lpstr>PowerPoint Presentation</vt:lpstr>
      <vt:lpstr>PowerPoint Presentation</vt:lpstr>
      <vt:lpstr>PowerPoint Presentation</vt:lpstr>
      <vt:lpstr>PowerPoint Presentation</vt:lpstr>
      <vt:lpstr>Project Introduction Letter</vt:lpstr>
      <vt:lpstr>I. Era Research</vt:lpstr>
      <vt:lpstr>PowerPoint Presentation</vt:lpstr>
      <vt:lpstr>PowerPoint Presentation</vt:lpstr>
      <vt:lpstr>PowerPoint Presentation</vt:lpstr>
      <vt:lpstr>II. Collaborative Groups</vt:lpstr>
      <vt:lpstr>PowerPoint Presentation</vt:lpstr>
      <vt:lpstr>III. Create Virtual Museum in Powerpoint</vt:lpstr>
      <vt:lpstr>PowerPoint Presentation</vt:lpstr>
      <vt:lpstr>Click to Add Title </vt:lpstr>
      <vt:lpstr>Photo Boards </vt:lpstr>
      <vt:lpstr>IV. Presentation of Virtual Museum in Class</vt:lpstr>
      <vt:lpstr>North Carolina Timeline  Presentation Rubric</vt:lpstr>
      <vt:lpstr>Virtual Museum Rubric</vt:lpstr>
      <vt:lpstr>V. Present Museum to parents,  teachers and students</vt:lpstr>
      <vt:lpstr>Resources</vt:lpstr>
    </vt:vector>
  </TitlesOfParts>
  <Company>Burke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History</dc:title>
  <dc:creator>Technology Department</dc:creator>
  <cp:lastModifiedBy>Cookie</cp:lastModifiedBy>
  <cp:revision>83</cp:revision>
  <cp:lastPrinted>2015-06-15T15:03:20Z</cp:lastPrinted>
  <dcterms:created xsi:type="dcterms:W3CDTF">2015-06-12T12:00:44Z</dcterms:created>
  <dcterms:modified xsi:type="dcterms:W3CDTF">2015-08-10T17:53:52Z</dcterms:modified>
</cp:coreProperties>
</file>